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Lst>
  <p:notesMasterIdLst>
    <p:notesMasterId r:id="rId29"/>
  </p:notesMasterIdLst>
  <p:handoutMasterIdLst>
    <p:handoutMasterId r:id="rId30"/>
  </p:handoutMasterIdLst>
  <p:sldIdLst>
    <p:sldId id="324" r:id="rId4"/>
    <p:sldId id="4398" r:id="rId5"/>
    <p:sldId id="4730" r:id="rId6"/>
    <p:sldId id="4729" r:id="rId7"/>
    <p:sldId id="4733" r:id="rId8"/>
    <p:sldId id="4728" r:id="rId9"/>
    <p:sldId id="4727" r:id="rId10"/>
    <p:sldId id="4352" r:id="rId11"/>
    <p:sldId id="4353" r:id="rId12"/>
    <p:sldId id="4670" r:id="rId13"/>
    <p:sldId id="4355" r:id="rId14"/>
    <p:sldId id="4360" r:id="rId15"/>
    <p:sldId id="4709" r:id="rId16"/>
    <p:sldId id="1833" r:id="rId17"/>
    <p:sldId id="4375" r:id="rId18"/>
    <p:sldId id="4732" r:id="rId19"/>
    <p:sldId id="300" r:id="rId20"/>
    <p:sldId id="1860" r:id="rId21"/>
    <p:sldId id="4362" r:id="rId22"/>
    <p:sldId id="4715" r:id="rId23"/>
    <p:sldId id="4379" r:id="rId24"/>
    <p:sldId id="4700" r:id="rId25"/>
    <p:sldId id="331" r:id="rId26"/>
    <p:sldId id="4367" r:id="rId27"/>
    <p:sldId id="295"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69" autoAdjust="0"/>
    <p:restoredTop sz="95470" autoAdjust="0"/>
  </p:normalViewPr>
  <p:slideViewPr>
    <p:cSldViewPr snapToGrid="0">
      <p:cViewPr varScale="1">
        <p:scale>
          <a:sx n="145" d="100"/>
          <a:sy n="145" d="100"/>
        </p:scale>
        <p:origin x="448"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2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it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5"/>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5"/>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5"/>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5"/>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5"/>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5"/>
      <dgm:spPr/>
    </dgm:pt>
    <dgm:pt modelId="{1F510C15-0D65-4617-8143-13CF6D962CEC}" type="pres">
      <dgm:prSet presAssocID="{7D373DB3-0060-46DD-AE28-D45FD41C0988}" presName="vert1" presStyleCnt="0"/>
      <dgm:spPr/>
    </dgm:pt>
    <dgm:pt modelId="{E79B3A54-B8FE-41E0-9EF5-31035C61C622}" type="pres">
      <dgm:prSet presAssocID="{42919BED-AA03-4D74-8676-1E49BA0CAA3B}" presName="thickLine" presStyleLbl="alignNode1" presStyleIdx="3" presStyleCnt="5"/>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3" presStyleCnt="5"/>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4" presStyleCnt="5"/>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4" presStyleCnt="5"/>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3" destOrd="0" parTransId="{9B4BA0A4-5018-425C-92BC-0333A6BB2281}" sibTransId="{16F83D88-8AD7-4C4F-B779-C046DFDD0ED7}"/>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4"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63FA2F2A-405A-43D2-8F8A-F770E78CF7D9}" type="presParOf" srcId="{E934C1B4-3D96-4055-9986-C9C53444DA1E}" destId="{E79B3A54-B8FE-41E0-9EF5-31035C61C622}" srcOrd="6" destOrd="0" presId="urn:microsoft.com/office/officeart/2008/layout/LinedList"/>
    <dgm:cxn modelId="{22AA0FDB-5727-4CDC-97E4-F8977B99F770}" type="presParOf" srcId="{E934C1B4-3D96-4055-9986-C9C53444DA1E}" destId="{181A54BC-391E-48AC-892A-77F16FBEBC71}" srcOrd="7"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8" destOrd="0" presId="urn:microsoft.com/office/officeart/2008/layout/LinedList"/>
    <dgm:cxn modelId="{03BA8BEC-2427-4EE7-AA4D-A67FC39D055C}" type="presParOf" srcId="{E934C1B4-3D96-4055-9986-C9C53444DA1E}" destId="{B284A4EF-AC0B-4761-BE1D-572D6CF521DA}" srcOrd="9"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423"/>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423"/>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Use our free training at </a:t>
          </a:r>
          <a:r>
            <a:rPr lang="en-US" sz="2300" kern="1200" baseline="0" dirty="0">
              <a:hlinkClick xmlns:r="http://schemas.openxmlformats.org/officeDocument/2006/relationships" r:id="rId1"/>
            </a:rPr>
            <a:t>https://aka.ms/sqlworkshops</a:t>
          </a:r>
          <a:endParaRPr lang="en-US" sz="2300" kern="1200" dirty="0"/>
        </a:p>
      </dsp:txBody>
      <dsp:txXfrm>
        <a:off x="0" y="423"/>
        <a:ext cx="7982482" cy="694422"/>
      </dsp:txXfrm>
    </dsp:sp>
    <dsp:sp modelId="{DF1F2C67-B013-48B5-AC4C-0B7DD6C36E16}">
      <dsp:nvSpPr>
        <dsp:cNvPr id="0" name=""/>
        <dsp:cNvSpPr/>
      </dsp:nvSpPr>
      <dsp:spPr>
        <a:xfrm>
          <a:off x="0" y="694846"/>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694846"/>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Learn from videos and demos at </a:t>
          </a:r>
          <a:r>
            <a:rPr lang="en-US" sz="2300" kern="1200" baseline="0" dirty="0">
              <a:hlinkClick xmlns:r="http://schemas.openxmlformats.org/officeDocument/2006/relationships" r:id="rId2"/>
            </a:rPr>
            <a:t>https://aka.ms/sqlchannel</a:t>
          </a:r>
          <a:endParaRPr lang="en-US" sz="2300" kern="1200" dirty="0"/>
        </a:p>
      </dsp:txBody>
      <dsp:txXfrm>
        <a:off x="0" y="694846"/>
        <a:ext cx="7982482" cy="694422"/>
      </dsp:txXfrm>
    </dsp:sp>
    <dsp:sp modelId="{1E4A7E02-6822-4A87-A819-E82709079753}">
      <dsp:nvSpPr>
        <dsp:cNvPr id="0" name=""/>
        <dsp:cNvSpPr/>
      </dsp:nvSpPr>
      <dsp:spPr>
        <a:xfrm>
          <a:off x="0" y="1389269"/>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389269"/>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Download and try it at </a:t>
          </a:r>
          <a:r>
            <a:rPr lang="en-US" sz="2300" kern="1200" baseline="0" dirty="0">
              <a:hlinkClick xmlns:r="http://schemas.openxmlformats.org/officeDocument/2006/relationships" r:id="rId3"/>
            </a:rPr>
            <a:t>http://aka.ms/ss19</a:t>
          </a:r>
          <a:endParaRPr lang="en-US" sz="2300" kern="1200" dirty="0"/>
        </a:p>
      </dsp:txBody>
      <dsp:txXfrm>
        <a:off x="0" y="1389269"/>
        <a:ext cx="7982482" cy="694422"/>
      </dsp:txXfrm>
    </dsp:sp>
    <dsp:sp modelId="{E79B3A54-B8FE-41E0-9EF5-31035C61C622}">
      <dsp:nvSpPr>
        <dsp:cNvPr id="0" name=""/>
        <dsp:cNvSpPr/>
      </dsp:nvSpPr>
      <dsp:spPr>
        <a:xfrm>
          <a:off x="0" y="2083691"/>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2083691"/>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What’s new for SQL 2019 </a:t>
          </a:r>
          <a:r>
            <a:rPr lang="en-US" sz="2300" kern="1200" baseline="0" dirty="0">
              <a:hlinkClick xmlns:r="http://schemas.openxmlformats.org/officeDocument/2006/relationships" r:id="rId4"/>
            </a:rPr>
            <a:t>documentation</a:t>
          </a:r>
          <a:endParaRPr lang="en-US" sz="2300" kern="1200" dirty="0"/>
        </a:p>
      </dsp:txBody>
      <dsp:txXfrm>
        <a:off x="0" y="2083691"/>
        <a:ext cx="7982482" cy="694422"/>
      </dsp:txXfrm>
    </dsp:sp>
    <dsp:sp modelId="{E86B7DE6-FE12-4BB6-B496-846AEB2A349B}">
      <dsp:nvSpPr>
        <dsp:cNvPr id="0" name=""/>
        <dsp:cNvSpPr/>
      </dsp:nvSpPr>
      <dsp:spPr>
        <a:xfrm>
          <a:off x="0" y="2778114"/>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2778114"/>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Sign-up for the EAP program at </a:t>
          </a:r>
          <a:r>
            <a:rPr lang="en-US" sz="2300" kern="1200" baseline="0" dirty="0">
              <a:hlinkClick xmlns:r="http://schemas.openxmlformats.org/officeDocument/2006/relationships" r:id="rId5"/>
            </a:rPr>
            <a:t>https://aka.ms/eapsignup</a:t>
          </a:r>
          <a:endParaRPr lang="en-US" sz="2300" kern="1200" dirty="0"/>
        </a:p>
      </dsp:txBody>
      <dsp:txXfrm>
        <a:off x="0" y="2778114"/>
        <a:ext cx="7982482" cy="69442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6/29/19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sqlworkshops/tree/master/ModernizeYourDatabases2019/ModernizeSQL2019/Module%208%20Activity%20-%20Data%20Virtualiz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r>
              <a:rPr lang="en-US" i="0" dirty="0"/>
              <a:t>This </a:t>
            </a:r>
            <a:r>
              <a:rPr lang="en-US" sz="1200" kern="1200" dirty="0">
                <a:solidFill>
                  <a:schemeClr val="tx1"/>
                </a:solidFill>
                <a:effectLst/>
                <a:latin typeface="+mn-lt"/>
                <a:ea typeface="+mn-ea"/>
                <a:cs typeface="+mn-cs"/>
              </a:rPr>
              <a:t>24 Hours of PASS </a:t>
            </a:r>
            <a:r>
              <a:rPr lang="en-US" i="0" dirty="0"/>
              <a:t>session is presented by </a:t>
            </a:r>
            <a:r>
              <a:rPr lang="en-US" b="1" i="0" dirty="0"/>
              <a:t>Carlos Robles</a:t>
            </a:r>
            <a:r>
              <a:rPr lang="en-CA" sz="1200" kern="1200" dirty="0">
                <a:solidFill>
                  <a:schemeClr val="tx1"/>
                </a:solidFill>
                <a:effectLst/>
                <a:latin typeface="+mn-lt"/>
                <a:ea typeface="+mn-ea"/>
                <a:cs typeface="+mn-cs"/>
              </a:rPr>
              <a:t>. </a:t>
            </a:r>
            <a:r>
              <a:rPr lang="en-US" b="0" i="0" dirty="0"/>
              <a:t>Carlos </a:t>
            </a:r>
            <a:r>
              <a:rPr lang="en-US" dirty="0"/>
              <a:t>originally from Guatemala living in US now for the past 3 years has over 10 years experience in the database administration field. </a:t>
            </a:r>
          </a:p>
          <a:p>
            <a:endParaRPr lang="en-US" dirty="0"/>
          </a:p>
          <a:p>
            <a:r>
              <a:rPr lang="en-US" dirty="0"/>
              <a:t>He considers himself a multi platform DBA due to his experience on multiple platforms such as Unix, Windows, Linux, Azure and different database engines like MySQL, Oracle, SQL Server and Azure SQL DB</a:t>
            </a:r>
          </a:p>
          <a:p>
            <a:endParaRPr lang="en-US" dirty="0"/>
          </a:p>
          <a:p>
            <a:r>
              <a:rPr lang="en-US" dirty="0"/>
              <a:t>Don’t forget to check his blog where you can find SQL Server tips, best practices, scripts and more. </a:t>
            </a:r>
            <a:br>
              <a:rPr lang="en-US" b="1" i="0" dirty="0"/>
            </a:br>
            <a:endParaRPr lang="en-US" b="0" i="1" dirty="0"/>
          </a:p>
          <a:p>
            <a:endParaRPr lang="en-US" b="0" i="0" dirty="0"/>
          </a:p>
          <a:p>
            <a:r>
              <a:rPr lang="en-CA" sz="1200" i="1" kern="1200" dirty="0">
                <a:solidFill>
                  <a:schemeClr val="tx1"/>
                </a:solidFill>
                <a:effectLst/>
                <a:latin typeface="+mn-lt"/>
                <a:ea typeface="+mn-ea"/>
                <a:cs typeface="+mn-cs"/>
              </a:rPr>
              <a:t>[move to next slide]</a:t>
            </a:r>
            <a:r>
              <a:rPr lang="en-CA" dirty="0">
                <a:effectLst/>
              </a:rPr>
              <a:t> </a:t>
            </a:r>
            <a:endParaRPr lang="en-US" dirty="0"/>
          </a:p>
          <a:p>
            <a:r>
              <a:rPr lang="en-US" dirty="0"/>
              <a:t>scripts and more.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1392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dirty="0">
                <a:cs typeface="Segoe UI Light"/>
              </a:rPr>
              <a:t>HA built into k8s for a single SQL instance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doesn’t understand SQL health</a:t>
            </a:r>
          </a:p>
          <a:p>
            <a:r>
              <a:rPr lang="en-US" dirty="0"/>
              <a:t>AGs provide read replicas to offload reporting workloads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[Moderator to Address questions in order of relevance]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a:p>
            <a:r>
              <a:rPr lang="en-US" dirty="0"/>
              <a:t>Coming up next…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99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Polybase came in SQL 2016 but we now have expanded the number of data sources</a:t>
            </a:r>
          </a:p>
          <a:p>
            <a:r>
              <a:rPr lang="en-US" dirty="0"/>
              <a:t>For NoSQL, Relational, and Hadoop, all client software built-in. ODBC is “bring your own driver” but opens up the possibilities</a:t>
            </a:r>
          </a:p>
          <a:p>
            <a:r>
              <a:rPr lang="en-US" dirty="0"/>
              <a:t>Note as of CTP 2.5, Polybase for Linux only supports NoSQL and Relational databases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 This diagram can be demonstrated with a demo video or using the github examples at </a:t>
            </a:r>
            <a:r>
              <a:rPr lang="en-US" dirty="0">
                <a:hlinkClick r:id="rId3"/>
              </a:rPr>
              <a:t>https://github.com/microsoft/sqlworkshops/tree/master/ModernizeYourDatabases2019/ModernizeSQL2019/Module%208%20Activity%20-%20Data%20Virtualization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Note: As of CTP 2.5, BDC does not support ODBC drivers for Polybase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Walk through the animation. All of this runs with the power of containers and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 instance is “just SQL Server”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external tables to access Hadoop data but not the same way as done in V1 Polybase (Java map/reduce). SQL Server talks to SQL Server which can read natively from HDFS. HDFS Tiering allows you to map your HDFS nodes to Azure Data Lake and Amazon S3  (and eventually into other Hadoop systems like Cloudera)</a:t>
            </a:r>
          </a:p>
          <a:p>
            <a:pPr marL="441582" marR="0" lvl="1" indent="-228600" algn="l" defTabSz="914400" rtl="0" eaLnBrk="1" fontAlgn="auto" latinLnBrk="0" hangingPunct="1">
              <a:lnSpc>
                <a:spcPct val="100000"/>
              </a:lnSpc>
              <a:spcBef>
                <a:spcPts val="0"/>
              </a:spcBef>
              <a:spcAft>
                <a:spcPts val="0"/>
              </a:spcAft>
              <a:buClrTx/>
              <a:buSzTx/>
              <a:tabLst/>
              <a:defRPr/>
            </a:pPr>
            <a:r>
              <a:rPr lang="en-US" dirty="0"/>
              <a:t>Spark jobs can also be run natively against Hadoop data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Scale out for external tables can be done via compute nodes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Other compute nodes can be used for relational and NoSQL data sources. Since it is Polybase, you can join all of this together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Mart allows you to take query results and cache them using SQL Server and achieve super scale performance. Great for weekly refreshes for critical reports. You can also ingest data like IOT into the data mart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can deploy apps into the cluster such as R or Python code or even SSIS jobs using app deploy.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 </a:t>
            </a:r>
            <a:r>
              <a:rPr lang="en-US" dirty="0"/>
              <a:t>control plane works in the cluster for deployment, management, diagnostics, and controller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[Moderator to Address questions in order of relevance]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a:p>
            <a:r>
              <a:rPr lang="en-US" dirty="0"/>
              <a:t>Coming up next…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544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[Moderator to Address questions in order of relevance]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a:p>
            <a:r>
              <a:rPr lang="en-US" dirty="0"/>
              <a:t>Coming up next…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453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animated in this sequence</a:t>
            </a:r>
          </a:p>
          <a:p>
            <a:endParaRPr lang="en-US" dirty="0"/>
          </a:p>
          <a:p>
            <a:pPr marL="228600" indent="-228600">
              <a:buAutoNum type="arabicPeriod"/>
            </a:pPr>
            <a:r>
              <a:rPr lang="en-US" dirty="0"/>
              <a:t>Data Virtualization with Polybase and Big Data Clusters</a:t>
            </a:r>
          </a:p>
          <a:p>
            <a:pPr marL="228600" indent="-228600">
              <a:buAutoNum type="arabicPeriod"/>
            </a:pPr>
            <a:r>
              <a:rPr lang="en-US" dirty="0"/>
              <a:t>Intelligent Query Processing and In-Memory databases</a:t>
            </a:r>
          </a:p>
          <a:p>
            <a:pPr marL="228600" indent="-228600">
              <a:buAutoNum type="arabicPeriod"/>
            </a:pPr>
            <a:r>
              <a:rPr lang="en-US" dirty="0"/>
              <a:t>Security enhancements with Always encrypted with enclaves</a:t>
            </a:r>
          </a:p>
          <a:p>
            <a:pPr marL="228600" indent="-228600">
              <a:buAutoNum type="arabicPeriod"/>
            </a:pPr>
            <a:r>
              <a:rPr lang="en-US" dirty="0"/>
              <a:t>New HA capabilities such as SQL AGs on k8s and Accelerated Database Recovery</a:t>
            </a:r>
          </a:p>
          <a:p>
            <a:pPr marL="228600" indent="-228600">
              <a:buAutoNum type="arabicPeriod"/>
            </a:pPr>
            <a:r>
              <a:rPr lang="en-US" dirty="0"/>
              <a:t>Extensibility now with Java</a:t>
            </a:r>
          </a:p>
          <a:p>
            <a:pPr marL="228600" indent="-228600">
              <a:buAutoNum type="arabicPeriod"/>
            </a:pPr>
            <a:r>
              <a:rPr lang="en-US" dirty="0"/>
              <a:t>Modern platforms choices with compatibility – Backup a db on any of these and restore to any of these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3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CTP 3.0, we will flush out “in-memory databases” further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71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0"/>
              </a:spcBef>
              <a:buNone/>
            </a:pPr>
            <a:r>
              <a:rPr lang="en-US" sz="900" dirty="0">
                <a:latin typeface="Segoe UI" panose="020B0502040204020203" pitchFamily="34" charset="0"/>
                <a:cs typeface="Segoe UI" panose="020B0502040204020203" pitchFamily="34" charset="0"/>
              </a:rPr>
              <a:t>Manage certificates easier with SQL Configuration Manager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Online index enhancements</a:t>
            </a:r>
          </a:p>
          <a:p>
            <a:pPr marL="0" indent="0">
              <a:buNone/>
            </a:pPr>
            <a:endParaRPr lang="en-US" dirty="0"/>
          </a:p>
          <a:p>
            <a:pPr>
              <a:spcBef>
                <a:spcPts val="1000"/>
              </a:spcBef>
            </a:pPr>
            <a:r>
              <a:rPr lang="en-US" sz="900" dirty="0"/>
              <a:t>Resumable online index creation</a:t>
            </a:r>
          </a:p>
          <a:p>
            <a:pPr>
              <a:spcBef>
                <a:spcPts val="1000"/>
              </a:spcBef>
            </a:pPr>
            <a:r>
              <a:rPr lang="en-US" sz="900" dirty="0"/>
              <a:t>Online Clustered Columnstore index creation and rebuild</a:t>
            </a:r>
          </a:p>
          <a:p>
            <a:pPr>
              <a:spcBef>
                <a:spcPts val="1000"/>
              </a:spcBef>
            </a:pPr>
            <a:endParaRPr lang="en-US" sz="900" dirty="0"/>
          </a:p>
          <a:p>
            <a:r>
              <a:rPr lang="en-US" sz="900" dirty="0"/>
              <a:t>Always On availability group enhancements includes</a:t>
            </a:r>
          </a:p>
          <a:p>
            <a:endParaRPr lang="en-US" sz="900" dirty="0"/>
          </a:p>
          <a:p>
            <a:r>
              <a:rPr lang="en-US" sz="900" dirty="0"/>
              <a:t>Primary connection intent</a:t>
            </a:r>
          </a:p>
          <a:p>
            <a:r>
              <a:rPr lang="en-US" sz="900" dirty="0"/>
              <a:t>More replicas</a:t>
            </a:r>
          </a:p>
          <a:p>
            <a:r>
              <a:rPr lang="en-US" sz="900" b="1" dirty="0"/>
              <a:t>AGs for System Databases (Planned)</a:t>
            </a:r>
          </a:p>
          <a:p>
            <a:endParaRPr lang="en-US" sz="900" b="1" dirty="0"/>
          </a:p>
          <a:p>
            <a:r>
              <a:rPr lang="en-US" sz="900" b="0" dirty="0"/>
              <a:t>A later slide walks though the diagram on how AGs and k8s works</a:t>
            </a:r>
          </a:p>
          <a:p>
            <a:pPr>
              <a:spcBef>
                <a:spcPts val="1000"/>
              </a:spcBef>
            </a:pPr>
            <a:endParaRPr lang="en-US" sz="900" dirty="0"/>
          </a:p>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to emphasize</a:t>
            </a:r>
          </a:p>
          <a:p>
            <a:endParaRPr lang="en-US" dirty="0"/>
          </a:p>
          <a:p>
            <a:r>
              <a:rPr lang="en-US" dirty="0"/>
              <a:t>Process isolation</a:t>
            </a:r>
          </a:p>
          <a:p>
            <a:r>
              <a:rPr lang="en-US" dirty="0"/>
              <a:t>Secure</a:t>
            </a:r>
          </a:p>
          <a:p>
            <a:r>
              <a:rPr lang="en-US" dirty="0"/>
              <a:t>Resource control with RG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13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22520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2058EA-EF4A-0F4F-B236-2FB91756028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333999" y="4757851"/>
            <a:ext cx="584152" cy="237600"/>
          </a:xfrm>
          <a:prstGeom prst="rect">
            <a:avLst/>
          </a:prstGeom>
        </p:spPr>
      </p:pic>
    </p:spTree>
    <p:extLst>
      <p:ext uri="{BB962C8B-B14F-4D97-AF65-F5344CB8AC3E}">
        <p14:creationId xmlns:p14="http://schemas.microsoft.com/office/powerpoint/2010/main" val="170065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2058EA-EF4A-0F4F-B236-2FB91756028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19292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10.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0.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54" r:id="rId1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56" r:id="rId2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5" r:id="rId19"/>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hyperlink" Target="https://www.yosoytumadre.com/category/ystm/" TargetMode="Externa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5.wdp"/><Relationship Id="rId3" Type="http://schemas.openxmlformats.org/officeDocument/2006/relationships/image" Target="../media/image36.png"/><Relationship Id="rId7" Type="http://schemas.microsoft.com/office/2007/relationships/hdphoto" Target="../media/hdphoto2.wdp"/><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37.png"/><Relationship Id="rId11" Type="http://schemas.microsoft.com/office/2007/relationships/hdphoto" Target="../media/hdphoto4.wdp"/><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8.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51.png"/><Relationship Id="rId7" Type="http://schemas.openxmlformats.org/officeDocument/2006/relationships/image" Target="../media/image27.png"/><Relationship Id="rId12"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53.svg"/><Relationship Id="rId11" Type="http://schemas.openxmlformats.org/officeDocument/2006/relationships/hyperlink" Target="http://wi-wiki.de/doku.php?id=bigdata:hadoop" TargetMode="External"/><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jpe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github.com/dbamaster/DBA-Mastery" TargetMode="External"/><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hyperlink" Target="http://dbamaster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35.png"/><Relationship Id="rId4" Type="http://schemas.openxmlformats.org/officeDocument/2006/relationships/hyperlink" Target="http://www.tpc.org/4081" TargetMode="External"/><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29.emf"/><Relationship Id="rId7" Type="http://schemas.microsoft.com/office/2007/relationships/hdphoto" Target="../media/hdphoto1.wdp"/><Relationship Id="rId12" Type="http://schemas.openxmlformats.org/officeDocument/2006/relationships/image" Target="../media/image39.png"/><Relationship Id="rId17" Type="http://schemas.openxmlformats.org/officeDocument/2006/relationships/image" Target="../media/image44.emf"/><Relationship Id="rId2" Type="http://schemas.openxmlformats.org/officeDocument/2006/relationships/notesSlide" Target="../notesSlides/notesSlide4.xml"/><Relationship Id="rId16"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2.svg"/><Relationship Id="rId10" Type="http://schemas.openxmlformats.org/officeDocument/2006/relationships/image" Target="../media/image27.png"/><Relationship Id="rId4" Type="http://schemas.openxmlformats.org/officeDocument/2006/relationships/image" Target="../media/image30.png"/><Relationship Id="rId9" Type="http://schemas.microsoft.com/office/2007/relationships/hdphoto" Target="../media/hdphoto2.wdp"/><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148F93-70A5-48A7-B930-F9EA21B14F33}"/>
              </a:ext>
            </a:extLst>
          </p:cNvPr>
          <p:cNvSpPr>
            <a:spLocks noGrp="1"/>
          </p:cNvSpPr>
          <p:nvPr>
            <p:ph type="body" sz="quarter" idx="11"/>
          </p:nvPr>
        </p:nvSpPr>
        <p:spPr>
          <a:xfrm>
            <a:off x="440270" y="2571750"/>
            <a:ext cx="7423569" cy="1984939"/>
          </a:xfrm>
        </p:spPr>
        <p:txBody>
          <a:bodyPr/>
          <a:lstStyle/>
          <a:p>
            <a:r>
              <a:rPr lang="en-US" dirty="0"/>
              <a:t>SQL Server 2019: </a:t>
            </a:r>
          </a:p>
          <a:p>
            <a:r>
              <a:rPr lang="en-US" dirty="0"/>
              <a:t>The Modern Data Platform</a:t>
            </a:r>
          </a:p>
        </p:txBody>
      </p:sp>
    </p:spTree>
    <p:extLst>
      <p:ext uri="{BB962C8B-B14F-4D97-AF65-F5344CB8AC3E}">
        <p14:creationId xmlns:p14="http://schemas.microsoft.com/office/powerpoint/2010/main" val="101592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3881337" y="208798"/>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4338535" y="457301"/>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441197" y="342900"/>
            <a:ext cx="3440139" cy="830997"/>
          </a:xfrm>
        </p:spPr>
        <p:txBody>
          <a:bodyPr/>
          <a:lstStyle/>
          <a:p>
            <a:r>
              <a:rPr lang="en-US" dirty="0"/>
              <a:t>High Availability</a:t>
            </a:r>
            <a:br>
              <a:rPr lang="en-US" dirty="0"/>
            </a:br>
            <a:r>
              <a:rPr lang="en-US" sz="1800" dirty="0">
                <a:solidFill>
                  <a:schemeClr val="accent1"/>
                </a:solidFill>
              </a:rPr>
              <a:t>Keep SQL Server running</a:t>
            </a:r>
            <a:r>
              <a:rPr lang="en-US" dirty="0">
                <a:solidFill>
                  <a:schemeClr val="accent1"/>
                </a:solidFill>
              </a:rPr>
              <a:t> </a:t>
            </a:r>
            <a:endParaRPr lang="en-US" sz="1800" dirty="0"/>
          </a:p>
        </p:txBody>
      </p:sp>
      <p:sp>
        <p:nvSpPr>
          <p:cNvPr id="6" name="Text Placeholder 5"/>
          <p:cNvSpPr>
            <a:spLocks noGrp="1"/>
          </p:cNvSpPr>
          <p:nvPr>
            <p:ph type="body" sz="quarter" idx="10"/>
          </p:nvPr>
        </p:nvSpPr>
        <p:spPr>
          <a:xfrm>
            <a:off x="412719" y="1757638"/>
            <a:ext cx="3195131" cy="2451953"/>
          </a:xfrm>
        </p:spPr>
        <p:txBody>
          <a:bodyPr/>
          <a:lstStyle/>
          <a:p>
            <a:pPr marL="0" indent="0">
              <a:buNone/>
            </a:pPr>
            <a:r>
              <a:rPr lang="en-US" b="1" dirty="0">
                <a:latin typeface="+mn-lt"/>
                <a:cs typeface="Segoe UI" panose="020B0502040204020203" pitchFamily="34" charset="0"/>
              </a:rPr>
              <a:t>Online Index </a:t>
            </a:r>
            <a:r>
              <a:rPr lang="en-US" dirty="0">
                <a:latin typeface="+mn-lt"/>
                <a:cs typeface="Segoe UI" panose="020B0502040204020203" pitchFamily="34" charset="0"/>
              </a:rPr>
              <a:t>Enhancements</a:t>
            </a:r>
          </a:p>
          <a:p>
            <a:pPr marL="0" indent="0">
              <a:buNone/>
            </a:pPr>
            <a:endParaRPr lang="en-US" dirty="0">
              <a:latin typeface="+mn-lt"/>
              <a:cs typeface="Segoe UI" panose="020B0502040204020203" pitchFamily="34" charset="0"/>
            </a:endParaRPr>
          </a:p>
          <a:p>
            <a:pPr marL="0" indent="0">
              <a:buNone/>
            </a:pPr>
            <a:r>
              <a:rPr lang="en-US" dirty="0">
                <a:latin typeface="+mn-lt"/>
              </a:rPr>
              <a:t>Availability Groups Enhancements</a:t>
            </a:r>
          </a:p>
          <a:p>
            <a:pPr marL="171450" lvl="1" indent="0">
              <a:buNone/>
            </a:pPr>
            <a:r>
              <a:rPr lang="en-US" b="1" dirty="0"/>
              <a:t>System Databases (Planned)</a:t>
            </a:r>
          </a:p>
          <a:p>
            <a:pPr marL="171450" lvl="1" indent="0">
              <a:buNone/>
            </a:pPr>
            <a:endParaRPr lang="en-US" b="1" dirty="0"/>
          </a:p>
          <a:p>
            <a:pPr marL="0" indent="0">
              <a:buNone/>
            </a:pPr>
            <a:r>
              <a:rPr lang="en-US" dirty="0">
                <a:latin typeface="+mn-lt"/>
              </a:rPr>
              <a:t>Availability groups on </a:t>
            </a:r>
            <a:r>
              <a:rPr lang="en-US" b="1" dirty="0">
                <a:latin typeface="+mn-lt"/>
              </a:rPr>
              <a:t>Kubernetes</a:t>
            </a:r>
          </a:p>
          <a:p>
            <a:pPr marL="0" indent="0">
              <a:buNone/>
            </a:pPr>
            <a:endParaRPr lang="en-US" dirty="0">
              <a:latin typeface="+mn-lt"/>
            </a:endParaRPr>
          </a:p>
          <a:p>
            <a:pPr marL="0" indent="0">
              <a:buNone/>
            </a:pPr>
            <a:r>
              <a:rPr lang="en-US" b="1" dirty="0">
                <a:latin typeface="+mn-lt"/>
              </a:rPr>
              <a:t>Accelerated Database Recovery</a:t>
            </a:r>
          </a:p>
        </p:txBody>
      </p:sp>
      <p:sp>
        <p:nvSpPr>
          <p:cNvPr id="8" name="Rectangle 7">
            <a:extLst>
              <a:ext uri="{FF2B5EF4-FFF2-40B4-BE49-F238E27FC236}">
                <a16:creationId xmlns:a16="http://schemas.microsoft.com/office/drawing/2014/main" id="{30479CBA-FAEE-584C-8313-E41B890A8435}"/>
              </a:ext>
            </a:extLst>
          </p:cNvPr>
          <p:cNvSpPr/>
          <p:nvPr/>
        </p:nvSpPr>
        <p:spPr>
          <a:xfrm>
            <a:off x="4511332" y="2755384"/>
            <a:ext cx="3772698" cy="441109"/>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80" tIns="34290" rIns="68580" bIns="34290" numCol="1" spcCol="0" rtlCol="0" fromWordArt="0" anchor="t" anchorCtr="1" forceAA="0" compatLnSpc="1">
            <a:prstTxWarp prst="textNoShape">
              <a:avLst/>
            </a:prstTxWarp>
            <a:noAutofit/>
          </a:bodyPr>
          <a:lstStyle/>
          <a:p>
            <a:pPr algn="ctr" defTabSz="457189">
              <a:defRPr/>
            </a:pPr>
            <a:r>
              <a:rPr lang="en-US" sz="750" b="1" dirty="0">
                <a:solidFill>
                  <a:srgbClr val="0078D4"/>
                </a:solidFill>
                <a:latin typeface="Segoe UI"/>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4751699" y="1081717"/>
            <a:ext cx="1051476" cy="883108"/>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34118" cy="27699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595315"/>
              <a:ext cx="740148" cy="2769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8418292" y="1730628"/>
            <a:ext cx="461666" cy="230832"/>
          </a:xfrm>
          <a:prstGeom prst="rect">
            <a:avLst/>
          </a:prstGeom>
          <a:noFill/>
        </p:spPr>
        <p:txBody>
          <a:bodyPr wrap="non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Reporting </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3921556" y="4393808"/>
            <a:ext cx="428112" cy="230832"/>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Primary</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4763298"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4760411"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4830766"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4887186"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4900536"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4949514"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4428311" y="876301"/>
            <a:ext cx="3903355" cy="376603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4473258" y="902536"/>
            <a:ext cx="1745207" cy="138499"/>
          </a:xfrm>
          <a:prstGeom prst="rect">
            <a:avLst/>
          </a:prstGeom>
          <a:noFill/>
        </p:spPr>
        <p:txBody>
          <a:bodyPr wrap="square" lIns="0" tIns="0" rIns="0" bIns="0" rtlCol="0">
            <a:spAutoFit/>
          </a:bodyPr>
          <a:lstStyle/>
          <a:p>
            <a:pPr defTabSz="685775">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8174468" y="1544832"/>
            <a:ext cx="311584" cy="263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5280322" y="3604408"/>
            <a:ext cx="4391" cy="48469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7954800" y="1684404"/>
            <a:ext cx="5571" cy="66155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5277437" y="1964825"/>
            <a:ext cx="1" cy="381129"/>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4924260" y="4077999"/>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5968203"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5966058"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6035671"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6092091"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6105441"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7192987" y="2340238"/>
            <a:ext cx="1028278" cy="126416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7197532"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7260455"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7307491" y="2812191"/>
            <a:ext cx="799268"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7330225"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flipV="1">
            <a:off x="4298686" y="4239581"/>
            <a:ext cx="625574"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615041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735729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5689325" y="1552936"/>
            <a:ext cx="381129" cy="120490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6304574" y="937687"/>
            <a:ext cx="375414" cy="2429690"/>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5622849" y="3604407"/>
            <a:ext cx="859493" cy="63517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3972540" y="4046381"/>
            <a:ext cx="326146" cy="31598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8486052" y="1386837"/>
            <a:ext cx="326146" cy="31598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dirty="0">
                <a:solidFill>
                  <a:srgbClr val="3F3F3F"/>
                </a:solidFill>
                <a:latin typeface="Segoe UI"/>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800">
                <a:defRPr/>
              </a:pPr>
              <a:endParaRPr lang="en-US" sz="1350" kern="0" dirty="0">
                <a:solidFill>
                  <a:prstClr val="black"/>
                </a:solidFill>
                <a:latin typeface="Arial" charset="0"/>
                <a:ea typeface="Arial" charset="0"/>
                <a:cs typeface="Arial" charset="0"/>
              </a:endParaRPr>
            </a:p>
          </p:txBody>
        </p:sp>
      </p:grpSp>
      <p:sp>
        <p:nvSpPr>
          <p:cNvPr id="83" name="Rectangle 82">
            <a:extLst>
              <a:ext uri="{FF2B5EF4-FFF2-40B4-BE49-F238E27FC236}">
                <a16:creationId xmlns:a16="http://schemas.microsoft.com/office/drawing/2014/main" id="{566738C9-E1BD-48CB-9987-6EDE32E0C229}"/>
              </a:ext>
            </a:extLst>
          </p:cNvPr>
          <p:cNvSpPr/>
          <p:nvPr/>
        </p:nvSpPr>
        <p:spPr bwMode="auto">
          <a:xfrm>
            <a:off x="7475879" y="1385886"/>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grpSp>
        <p:nvGrpSpPr>
          <p:cNvPr id="141" name="Group 140">
            <a:extLst>
              <a:ext uri="{FF2B5EF4-FFF2-40B4-BE49-F238E27FC236}">
                <a16:creationId xmlns:a16="http://schemas.microsoft.com/office/drawing/2014/main" id="{39AEC6FD-3DA7-43D2-A757-0FE4DC11CB37}"/>
              </a:ext>
            </a:extLst>
          </p:cNvPr>
          <p:cNvGrpSpPr/>
          <p:nvPr/>
        </p:nvGrpSpPr>
        <p:grpSpPr>
          <a:xfrm>
            <a:off x="6630002" y="1696036"/>
            <a:ext cx="1193813" cy="642728"/>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7" y="342900"/>
            <a:ext cx="3221267" cy="1246495"/>
          </a:xfrm>
        </p:spPr>
        <p:txBody>
          <a:bodyPr/>
          <a:lstStyle/>
          <a:p>
            <a:r>
              <a:rPr lang="en-US" dirty="0"/>
              <a:t>Enhancing the developer experience</a:t>
            </a:r>
          </a:p>
        </p:txBody>
      </p:sp>
      <p:sp>
        <p:nvSpPr>
          <p:cNvPr id="6" name="Text Placeholder 5"/>
          <p:cNvSpPr>
            <a:spLocks noGrp="1"/>
          </p:cNvSpPr>
          <p:nvPr>
            <p:ph type="body" sz="quarter" idx="10"/>
          </p:nvPr>
        </p:nvSpPr>
        <p:spPr>
          <a:xfrm>
            <a:off x="378174" y="2006540"/>
            <a:ext cx="3170785" cy="2462213"/>
          </a:xfrm>
        </p:spPr>
        <p:txBody>
          <a:bodyPr/>
          <a:lstStyle/>
          <a:p>
            <a:pPr marL="0" indent="0">
              <a:buNone/>
            </a:pPr>
            <a:r>
              <a:rPr lang="en-US" b="1" dirty="0">
                <a:latin typeface="Segoe UI" panose="020B0502040204020203" pitchFamily="34" charset="0"/>
                <a:cs typeface="Segoe UI" panose="020B0502040204020203" pitchFamily="34" charset="0"/>
              </a:rPr>
              <a:t>SQL Graph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UTF-8</a:t>
            </a:r>
            <a:r>
              <a:rPr lang="en-US" dirty="0">
                <a:latin typeface="Segoe UI" panose="020B0502040204020203" pitchFamily="34" charset="0"/>
                <a:cs typeface="Segoe UI" panose="020B0502040204020203" pitchFamily="34" charset="0"/>
              </a:rPr>
              <a:t> support</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Machine Learning Services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SQL Server </a:t>
            </a:r>
            <a:r>
              <a:rPr lang="en-US" b="1" dirty="0">
                <a:latin typeface="Segoe UI" panose="020B0502040204020203" pitchFamily="34" charset="0"/>
                <a:cs typeface="Segoe UI" panose="020B0502040204020203" pitchFamily="34" charset="0"/>
              </a:rPr>
              <a:t>Java</a:t>
            </a:r>
            <a:r>
              <a:rPr lang="en-US" dirty="0">
                <a:latin typeface="Segoe UI" panose="020B0502040204020203" pitchFamily="34" charset="0"/>
                <a:cs typeface="Segoe UI" panose="020B0502040204020203" pitchFamily="34" charset="0"/>
              </a:rPr>
              <a:t>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4727858" y="2422205"/>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4843921" y="2624696"/>
            <a:ext cx="6161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6608830" y="2605536"/>
            <a:ext cx="840463" cy="346249"/>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7551868" y="1403995"/>
            <a:ext cx="9456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6072824" y="3101956"/>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7036351" y="3502746"/>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5005782" y="535238"/>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5765140" y="2091989"/>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pPr>
            <a:r>
              <a:rPr lang="en-US" sz="750" b="1" dirty="0">
                <a:solidFill>
                  <a:srgbClr val="50E6FF"/>
                </a:solidFill>
                <a:latin typeface="Segoe UI"/>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4456845" y="1872049"/>
            <a:ext cx="488235" cy="473031"/>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6493054" y="2565125"/>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6551048" y="3502745"/>
            <a:ext cx="456541" cy="461409"/>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6365482" y="4010320"/>
            <a:ext cx="840463"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5572097" y="1179346"/>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7633017" y="1628386"/>
            <a:ext cx="824355" cy="1874360"/>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7" cy="615553"/>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8306587" y="4010320"/>
            <a:ext cx="430783" cy="426137"/>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7251485" y="4362835"/>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635686" y="4354768"/>
            <a:ext cx="256574" cy="305445"/>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3833757" y="194686"/>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257718" y="150478"/>
            <a:ext cx="3456433" cy="738664"/>
          </a:xfrm>
        </p:spPr>
        <p:txBody>
          <a:bodyPr/>
          <a:lstStyle/>
          <a:p>
            <a:r>
              <a:rPr lang="en-US" sz="2400" dirty="0"/>
              <a:t>SQL Server 2019 and Linux and Containers</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438151" y="1373803"/>
            <a:ext cx="3224784" cy="3139321"/>
          </a:xfrm>
        </p:spPr>
        <p:txBody>
          <a:bodyPr/>
          <a:lstStyle/>
          <a:p>
            <a:pPr marL="0" indent="0">
              <a:buNone/>
            </a:pPr>
            <a:r>
              <a:rPr lang="en-US" b="1" dirty="0">
                <a:latin typeface="+mn-lt"/>
              </a:rPr>
              <a:t>New Features</a:t>
            </a:r>
          </a:p>
          <a:p>
            <a:pPr lvl="1">
              <a:spcBef>
                <a:spcPts val="750"/>
              </a:spcBef>
            </a:pPr>
            <a:r>
              <a:rPr lang="en-US" sz="1350" dirty="0"/>
              <a:t>Replication </a:t>
            </a:r>
          </a:p>
          <a:p>
            <a:pPr lvl="1">
              <a:spcBef>
                <a:spcPts val="750"/>
              </a:spcBef>
            </a:pPr>
            <a:r>
              <a:rPr lang="en-US" sz="1350" dirty="0"/>
              <a:t>Distributed transactions </a:t>
            </a:r>
          </a:p>
          <a:p>
            <a:pPr lvl="1">
              <a:spcBef>
                <a:spcPts val="750"/>
              </a:spcBef>
            </a:pPr>
            <a:r>
              <a:rPr lang="en-US" sz="1350" dirty="0"/>
              <a:t>Machine Learning</a:t>
            </a:r>
          </a:p>
          <a:p>
            <a:pPr lvl="1">
              <a:spcBef>
                <a:spcPts val="750"/>
              </a:spcBef>
            </a:pPr>
            <a:r>
              <a:rPr lang="en-US" sz="1350" dirty="0"/>
              <a:t>Polybase</a:t>
            </a:r>
          </a:p>
          <a:p>
            <a:pPr marL="0" indent="0">
              <a:buNone/>
            </a:pPr>
            <a:endParaRPr lang="en-US" dirty="0">
              <a:latin typeface="+mn-lt"/>
            </a:endParaRPr>
          </a:p>
          <a:p>
            <a:pPr marL="0" indent="0">
              <a:buNone/>
            </a:pPr>
            <a:r>
              <a:rPr lang="en-US" dirty="0">
                <a:latin typeface="+mn-lt"/>
              </a:rPr>
              <a:t>The </a:t>
            </a:r>
            <a:r>
              <a:rPr lang="en-US" b="1" dirty="0">
                <a:latin typeface="+mn-lt"/>
              </a:rPr>
              <a:t>Microsoft Container Registry</a:t>
            </a:r>
          </a:p>
          <a:p>
            <a:pPr marL="0" indent="0">
              <a:buNone/>
            </a:pPr>
            <a:r>
              <a:rPr lang="en-US" dirty="0">
                <a:latin typeface="+mn-lt"/>
              </a:rPr>
              <a:t>	Red Hat Images</a:t>
            </a:r>
          </a:p>
          <a:p>
            <a:pPr marL="0" indent="0">
              <a:buNone/>
            </a:pPr>
            <a:endParaRPr lang="en-US" dirty="0">
              <a:latin typeface="+mn-lt"/>
            </a:endParaRPr>
          </a:p>
          <a:p>
            <a:pPr marL="0" indent="0">
              <a:buNone/>
            </a:pPr>
            <a:r>
              <a:rPr lang="en-US" dirty="0">
                <a:latin typeface="+mn-lt"/>
              </a:rPr>
              <a:t>Availability Groups on </a:t>
            </a:r>
            <a:r>
              <a:rPr lang="en-US" b="1" dirty="0">
                <a:latin typeface="+mn-lt"/>
              </a:rPr>
              <a:t>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6576502" y="917391"/>
            <a:ext cx="1942427" cy="3449124"/>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4351904" y="917391"/>
            <a:ext cx="1942427"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4790622" y="1181368"/>
            <a:ext cx="984821" cy="9808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65910" tIns="32955" rIns="65910" bIns="32955" numCol="1" anchor="t" anchorCtr="0" compatLnSpc="1">
            <a:prstTxWarp prst="textNoShape">
              <a:avLst/>
            </a:prstTxWarp>
          </a:bodyPr>
          <a:lstStyle/>
          <a:p>
            <a:pPr defTabSz="672266">
              <a:defRPr/>
            </a:pPr>
            <a:endParaRPr lang="en-US" sz="1298" kern="0" dirty="0">
              <a:solidFill>
                <a:srgbClr val="FFFFFF"/>
              </a:solidFill>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4347707" y="2819050"/>
            <a:ext cx="1946624"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4921002" y="3046692"/>
            <a:ext cx="944253" cy="597497"/>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7034409" y="2991162"/>
            <a:ext cx="1152526" cy="53697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6916537" y="3792908"/>
            <a:ext cx="1388269" cy="313134"/>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6902351" y="2270807"/>
            <a:ext cx="1416639" cy="412391"/>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6540425"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4308231" y="2532287"/>
            <a:ext cx="2378378" cy="26941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4347707"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7334097" y="1245068"/>
            <a:ext cx="553148" cy="646746"/>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4486713" y="3829694"/>
            <a:ext cx="1656912" cy="277662"/>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grpSp>
      <p:pic>
        <p:nvPicPr>
          <p:cNvPr id="126" name="Google Shape;2221;p48">
            <a:extLst>
              <a:ext uri="{FF2B5EF4-FFF2-40B4-BE49-F238E27FC236}">
                <a16:creationId xmlns:a16="http://schemas.microsoft.com/office/drawing/2014/main" id="{8D4D3FFE-C867-4DDC-8EF4-B782F5002281}"/>
              </a:ext>
            </a:extLst>
          </p:cNvPr>
          <p:cNvPicPr preferRelativeResize="0"/>
          <p:nvPr/>
        </p:nvPicPr>
        <p:blipFill rotWithShape="1">
          <a:blip r:embed="rId3">
            <a:alphaModFix/>
          </a:blip>
          <a:srcRect/>
          <a:stretch/>
        </p:blipFill>
        <p:spPr>
          <a:xfrm>
            <a:off x="5893790" y="3503726"/>
            <a:ext cx="262298" cy="280222"/>
          </a:xfrm>
          <a:prstGeom prst="rect">
            <a:avLst/>
          </a:prstGeom>
          <a:noFill/>
          <a:ln>
            <a:noFill/>
          </a:ln>
        </p:spPr>
      </p:pic>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and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5249306" y="2849882"/>
            <a:ext cx="882662" cy="952224"/>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6239650" y="2849882"/>
            <a:ext cx="882662" cy="952224"/>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5140540" y="2754613"/>
            <a:ext cx="3083930" cy="2016861"/>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6" y="3959514"/>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796793" y="988464"/>
            <a:ext cx="3441806" cy="2400657"/>
          </a:xfrm>
          <a:prstGeom prst="rect">
            <a:avLst/>
          </a:prstGeom>
          <a:noFill/>
        </p:spPr>
        <p:txBody>
          <a:bodyPr wrap="square" lIns="0" tIns="0" rIns="0" bIns="0" rtlCol="0">
            <a:spAutoFit/>
          </a:bodyPr>
          <a:lstStyle/>
          <a:p>
            <a:pPr defTabSz="685775"/>
            <a:r>
              <a:rPr lang="en-US" sz="1200" b="1" dirty="0">
                <a:solidFill>
                  <a:srgbClr val="0D0D0D"/>
                </a:solidFill>
                <a:latin typeface="Segoe UI Semibold" panose="020B0502040204020203" pitchFamily="34" charset="0"/>
                <a:cs typeface="Segoe UI Semibold" panose="020B0502040204020203" pitchFamily="34" charset="0"/>
              </a:rPr>
              <a:t>Portable</a:t>
            </a:r>
          </a:p>
          <a:p>
            <a:pPr defTabSz="685775"/>
            <a:r>
              <a:rPr lang="en-US" sz="1200" dirty="0">
                <a:solidFill>
                  <a:srgbClr val="0078D4"/>
                </a:solidFill>
                <a:latin typeface="Segoe UI"/>
              </a:rPr>
              <a:t>Run anywhere Docker is supported</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Lightweight</a:t>
            </a:r>
          </a:p>
          <a:p>
            <a:pPr defTabSz="685775"/>
            <a:r>
              <a:rPr lang="en-US" sz="1200" dirty="0">
                <a:solidFill>
                  <a:srgbClr val="0078D4"/>
                </a:solidFill>
                <a:latin typeface="Segoe UI"/>
              </a:rPr>
              <a:t>Reduced disk, CPU, and memory footprint</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Consistent</a:t>
            </a:r>
          </a:p>
          <a:p>
            <a:pPr defTabSz="685775"/>
            <a:r>
              <a:rPr lang="en-US" sz="1200" dirty="0">
                <a:solidFill>
                  <a:srgbClr val="0078D4"/>
                </a:solidFill>
                <a:latin typeface="Segoe UI"/>
              </a:rPr>
              <a:t>Consistent image of SQL Server, scripts, and tools</a:t>
            </a:r>
          </a:p>
          <a:p>
            <a:pPr defTabSz="685775"/>
            <a:endParaRPr lang="en-US" sz="1200" dirty="0">
              <a:solidFill>
                <a:srgbClr val="0078D4"/>
              </a:solidFill>
              <a:latin typeface="Segoe UI"/>
            </a:endParaRPr>
          </a:p>
          <a:p>
            <a:pPr defTabSz="685775"/>
            <a:r>
              <a:rPr lang="en-US" sz="1200" dirty="0">
                <a:solidFill>
                  <a:srgbClr val="0D0D0D"/>
                </a:solidFill>
                <a:latin typeface="Segoe UI Semibold" panose="020B0502040204020203" pitchFamily="34" charset="0"/>
                <a:cs typeface="Segoe UI Semibold" panose="020B0502040204020203" pitchFamily="34" charset="0"/>
              </a:rPr>
              <a:t>Efficient</a:t>
            </a:r>
          </a:p>
          <a:p>
            <a:pPr defTabSz="685775"/>
            <a:r>
              <a:rPr lang="en-US" sz="1200" dirty="0">
                <a:solidFill>
                  <a:srgbClr val="0078D4"/>
                </a:solidFill>
                <a:latin typeface="Segoe UI"/>
              </a:rPr>
              <a:t>Faster deployment, reduced patching, and </a:t>
            </a:r>
            <a:br>
              <a:rPr lang="en-US" sz="1200" dirty="0">
                <a:solidFill>
                  <a:srgbClr val="0078D4"/>
                </a:solidFill>
                <a:latin typeface="Segoe UI"/>
              </a:rPr>
            </a:br>
            <a:r>
              <a:rPr lang="en-US" sz="1200" dirty="0">
                <a:solidFill>
                  <a:srgbClr val="0078D4"/>
                </a:solidFill>
                <a:latin typeface="Segoe UI"/>
              </a:rPr>
              <a:t>less downtime</a:t>
            </a:r>
          </a:p>
          <a:p>
            <a:pPr defTabSz="685775"/>
            <a:endParaRPr lang="en-US" sz="1200" dirty="0">
              <a:solidFill>
                <a:srgbClr val="0078D4"/>
              </a:solidFill>
              <a:latin typeface="Segoe UI"/>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5551902" y="990896"/>
            <a:ext cx="2261202" cy="161583"/>
          </a:xfrm>
          <a:prstGeom prst="rect">
            <a:avLst/>
          </a:prstGeom>
          <a:noFill/>
        </p:spPr>
        <p:txBody>
          <a:bodyPr wrap="square" lIns="0" tIns="0" rIns="0" bIns="0" rtlCol="0">
            <a:spAutoFit/>
          </a:bodyPr>
          <a:lstStyle/>
          <a:p>
            <a:pPr algn="ctr" defTabSz="685775"/>
            <a:r>
              <a:rPr lang="en-US" sz="1050" b="1" dirty="0">
                <a:solidFill>
                  <a:srgbClr val="0078D4"/>
                </a:solidFill>
                <a:latin typeface="Segoe UI"/>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6472387" y="1594450"/>
            <a:ext cx="456647" cy="599927"/>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13" rIns="0"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pPr>
            <a:r>
              <a:rPr lang="en-US" sz="600" dirty="0">
                <a:solidFill>
                  <a:srgbClr val="0D0D0D"/>
                </a:solidFill>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5140540" y="1227717"/>
            <a:ext cx="3083930" cy="114797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6172119" y="1289436"/>
            <a:ext cx="1016304" cy="161583"/>
          </a:xfrm>
          <a:prstGeom prst="rect">
            <a:avLst/>
          </a:prstGeom>
          <a:noFill/>
        </p:spPr>
        <p:txBody>
          <a:bodyPr wrap="none" lIns="0" tIns="0" rIns="0" bIns="0" rtlCol="0">
            <a:spAutoFit/>
          </a:bodyPr>
          <a:lstStyle/>
          <a:p>
            <a:pPr defTabSz="685775"/>
            <a:r>
              <a:rPr lang="en-US" sz="1050" dirty="0">
                <a:solidFill>
                  <a:srgbClr val="0078D4"/>
                </a:solidFill>
                <a:latin typeface="Segoe UI"/>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5730788" y="1917433"/>
            <a:ext cx="441332" cy="363754"/>
          </a:xfrm>
          <a:prstGeom prst="rect">
            <a:avLst/>
          </a:prstGeom>
          <a:noFill/>
        </p:spPr>
        <p:txBody>
          <a:bodyPr wrap="square" lIns="0" tIns="0" rIns="0" bIns="0" rtlCol="0">
            <a:spAutoFit/>
          </a:bodyPr>
          <a:lstStyle/>
          <a:p>
            <a:pPr defTabSz="685775"/>
            <a:r>
              <a:rPr lang="en-US" sz="788" dirty="0">
                <a:solidFill>
                  <a:srgbClr val="0078D4"/>
                </a:solidFill>
                <a:latin typeface="Segoe UI"/>
              </a:rPr>
              <a:t>Switch for </a:t>
            </a:r>
          </a:p>
          <a:p>
            <a:pPr defTabSz="685775"/>
            <a:r>
              <a:rPr lang="en-US" sz="788" dirty="0">
                <a:solidFill>
                  <a:srgbClr val="0078D4"/>
                </a:solidFill>
                <a:latin typeface="Segoe UI"/>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5690637" y="1894414"/>
            <a:ext cx="781751" cy="955469"/>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392486" y="2101527"/>
            <a:ext cx="262407" cy="329018"/>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381993" y="2686187"/>
            <a:ext cx="283394" cy="28339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392485" y="1051062"/>
            <a:ext cx="299894" cy="22903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350" dirty="0">
              <a:solidFill>
                <a:srgbClr val="1A1A1A"/>
              </a:solidFill>
              <a:latin typeface="Segoe UI"/>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660" y="1565920"/>
            <a:ext cx="295234" cy="31428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6682503" y="2209058"/>
            <a:ext cx="0" cy="628129"/>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5084" y="3458074"/>
            <a:ext cx="2584295" cy="13134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735214" y="3920198"/>
            <a:ext cx="6354048" cy="66539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1" forceAA="0" compatLnSpc="1">
            <a:prstTxWarp prst="textNoShape">
              <a:avLst/>
            </a:prstTxWarp>
            <a:noAutofit/>
          </a:bodyPr>
          <a:lstStyle/>
          <a:p>
            <a:pPr defTabSz="457101">
              <a:defRPr/>
            </a:pPr>
            <a:r>
              <a:rPr lang="en-US" sz="9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341780" y="1192811"/>
            <a:ext cx="7140919" cy="3734904"/>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457101">
              <a:defRPr/>
            </a:pPr>
            <a:r>
              <a:rPr lang="en-US"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153027" y="109717"/>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01">
              <a:defRPr/>
            </a:pPr>
            <a:endParaRPr lang="en-US" sz="36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02550" y="646969"/>
            <a:ext cx="4556040" cy="300082"/>
          </a:xfrm>
          <a:prstGeom prst="rect">
            <a:avLst/>
          </a:prstGeom>
          <a:noFill/>
        </p:spPr>
        <p:txBody>
          <a:bodyPr wrap="none" lIns="109713" rtlCol="0">
            <a:spAutoFit/>
          </a:bodyPr>
          <a:lstStyle/>
          <a:p>
            <a:pPr defTabSz="685644">
              <a:defRPr/>
            </a:pPr>
            <a:r>
              <a:rPr lang="en-US" sz="135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7865580" y="2427419"/>
            <a:ext cx="680123" cy="2308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685644">
              <a:defRPr/>
            </a:pPr>
            <a:r>
              <a:rPr lang="en-US" sz="9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02550" y="61864"/>
            <a:ext cx="8263890" cy="415499"/>
          </a:xfrm>
        </p:spPr>
        <p:txBody>
          <a:bodyPr vert="horz" wrap="square" lIns="109713" tIns="67232" rIns="107571" bIns="6723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8016076" y="1975798"/>
            <a:ext cx="379133" cy="4236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5230247"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5388338" y="1879849"/>
            <a:ext cx="1542832"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5621478" y="2151248"/>
            <a:ext cx="1076553" cy="212568"/>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2982730"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3140822" y="1879849"/>
            <a:ext cx="1542832" cy="658274"/>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735214" y="1540750"/>
            <a:ext cx="1859016" cy="2040350"/>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892163" y="1879849"/>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127589" y="2152862"/>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892163" y="2684612"/>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127589" y="2957624"/>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3912237" y="1879849"/>
            <a:ext cx="4294946" cy="95949"/>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2437284"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166472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2936949" y="2038459"/>
            <a:ext cx="475625" cy="1474955"/>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4676436"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616123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1664723" y="3342886"/>
            <a:ext cx="0" cy="577313"/>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969658" y="1910283"/>
            <a:ext cx="173657" cy="173657"/>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856577" y="1562221"/>
            <a:ext cx="173657" cy="173657"/>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18929" y="140687"/>
            <a:ext cx="3439651" cy="1938992"/>
          </a:xfrm>
        </p:spPr>
        <p:txBody>
          <a:bodyPr/>
          <a:lstStyle/>
          <a:p>
            <a:r>
              <a:rPr lang="en-US" dirty="0"/>
              <a:t>SQL Server 2019</a:t>
            </a:r>
            <a:br>
              <a:rPr lang="en-US" dirty="0"/>
            </a:br>
            <a:br>
              <a:rPr lang="en-US" dirty="0"/>
            </a:br>
            <a:r>
              <a:rPr lang="en-US" dirty="0"/>
              <a:t>Always On Availability Groups on Kubernetes</a:t>
            </a:r>
            <a:br>
              <a:rPr lang="en-US" dirty="0"/>
            </a:br>
            <a:endParaRPr lang="en-US" sz="1800" dirty="0"/>
          </a:p>
        </p:txBody>
      </p:sp>
      <p:sp>
        <p:nvSpPr>
          <p:cNvPr id="6" name="Text Placeholder 5"/>
          <p:cNvSpPr>
            <a:spLocks noGrp="1"/>
          </p:cNvSpPr>
          <p:nvPr>
            <p:ph type="body" sz="quarter" idx="10"/>
          </p:nvPr>
        </p:nvSpPr>
        <p:spPr>
          <a:xfrm>
            <a:off x="265540" y="2260273"/>
            <a:ext cx="3345908" cy="1800449"/>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3881436" y="209134"/>
            <a:ext cx="5051809" cy="466515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4338568" y="457601"/>
            <a:ext cx="4130217" cy="256214"/>
          </a:xfrm>
          <a:prstGeom prst="rect">
            <a:avLst/>
          </a:prstGeom>
          <a:noFill/>
        </p:spPr>
        <p:txBody>
          <a:bodyPr wrap="square" lIns="68570" tIns="34285" rIns="68570" bIns="34285"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669">
              <a:spcAft>
                <a:spcPts val="450"/>
              </a:spcAft>
            </a:pPr>
            <a:r>
              <a:rPr lang="en-US" sz="1350"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4511341" y="2755359"/>
            <a:ext cx="3772163" cy="441046"/>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0" tIns="34285" rIns="68570" bIns="34285" numCol="1" spcCol="0" rtlCol="0" fromWordArt="0" anchor="t" anchorCtr="1" forceAA="0" compatLnSpc="1">
            <a:prstTxWarp prst="textNoShape">
              <a:avLst/>
            </a:prstTxWarp>
            <a:noAutofit/>
          </a:bodyPr>
          <a:lstStyle/>
          <a:p>
            <a:pPr algn="ctr" defTabSz="457101">
              <a:defRPr/>
            </a:pPr>
            <a:r>
              <a:rPr lang="en-US" sz="75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4751673" y="1081928"/>
            <a:ext cx="1051328" cy="882983"/>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34168" cy="277024"/>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595295"/>
              <a:ext cx="740148" cy="27703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8437752" y="1730748"/>
            <a:ext cx="421590" cy="230832"/>
          </a:xfrm>
          <a:prstGeom prst="rect">
            <a:avLst/>
          </a:prstGeom>
          <a:noFill/>
        </p:spPr>
        <p:txBody>
          <a:bodyPr wrap="non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Reporting </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3921649" y="4393550"/>
            <a:ext cx="428051" cy="230832"/>
          </a:xfrm>
          <a:prstGeom prst="rect">
            <a:avLst/>
          </a:prstGeom>
          <a:noFill/>
        </p:spPr>
        <p:txBody>
          <a:bodyPr wrap="squar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Primary</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4763272"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4760385"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4830730"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4887142"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4900491"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4949460"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4428332" y="876542"/>
            <a:ext cx="3902801" cy="376550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4473272" y="902773"/>
            <a:ext cx="1744960" cy="138499"/>
          </a:xfrm>
          <a:prstGeom prst="rect">
            <a:avLst/>
          </a:prstGeom>
          <a:noFill/>
        </p:spPr>
        <p:txBody>
          <a:bodyPr wrap="square" lIns="0" tIns="0" rIns="0" bIns="0" rtlCol="0">
            <a:spAutoFit/>
          </a:bodyPr>
          <a:lstStyle/>
          <a:p>
            <a:pPr defTabSz="685644">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8173958" y="1544977"/>
            <a:ext cx="311540" cy="2639"/>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5280222" y="3604263"/>
            <a:ext cx="4391" cy="48462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7954321" y="1684529"/>
            <a:ext cx="5570" cy="66145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5277338" y="1964910"/>
            <a:ext cx="1" cy="381075"/>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4924211" y="407776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5968006"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59658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603546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6091876"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6105225"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7192616" y="2340272"/>
            <a:ext cx="1028132" cy="126398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71971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726007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7307104" y="2812136"/>
            <a:ext cx="799154"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7329834"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4298725" y="4239345"/>
            <a:ext cx="625486"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6150193"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7356901"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4905739" y="2576092"/>
            <a:ext cx="802874" cy="802874"/>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5689166" y="1553082"/>
            <a:ext cx="381075" cy="120473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6304329" y="937919"/>
            <a:ext cx="375361" cy="242934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5622701" y="3604261"/>
            <a:ext cx="859371" cy="63508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3972625" y="4046173"/>
            <a:ext cx="326099" cy="315944"/>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669">
                <a:defRPr/>
              </a:pPr>
              <a:endParaRPr lang="en-US" sz="135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8485498" y="1387005"/>
            <a:ext cx="326099" cy="315944"/>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669">
                <a:defRPr/>
              </a:pPr>
              <a:endParaRPr lang="en-US" sz="135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6090565" y="2754425"/>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4888248" y="2755713"/>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7475468" y="138603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5424979" y="1709198"/>
            <a:ext cx="2399736" cy="624795"/>
            <a:chOff x="7233465" y="2278767"/>
            <a:chExt cx="3200101" cy="833179"/>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13558" y="898680"/>
              <a:ext cx="439921" cy="3200095"/>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6629711" y="1696161"/>
            <a:ext cx="1193644" cy="642637"/>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Demo</a:t>
            </a:r>
          </a:p>
        </p:txBody>
      </p:sp>
      <p:sp>
        <p:nvSpPr>
          <p:cNvPr id="3" name="Rectangle 2">
            <a:extLst>
              <a:ext uri="{FF2B5EF4-FFF2-40B4-BE49-F238E27FC236}">
                <a16:creationId xmlns:a16="http://schemas.microsoft.com/office/drawing/2014/main" id="{68BDD2AC-928D-40FD-9ED3-4482789B3ABF}"/>
              </a:ext>
            </a:extLst>
          </p:cNvPr>
          <p:cNvSpPr/>
          <p:nvPr/>
        </p:nvSpPr>
        <p:spPr>
          <a:xfrm>
            <a:off x="5154929" y="4583431"/>
            <a:ext cx="4021725" cy="56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AFAFA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50427B6F-1745-4861-8709-C1F05AC0ECB4}"/>
              </a:ext>
            </a:extLst>
          </p:cNvPr>
          <p:cNvPicPr>
            <a:picLocks noChangeAspect="1"/>
          </p:cNvPicPr>
          <p:nvPr/>
        </p:nvPicPr>
        <p:blipFill>
          <a:blip r:embed="rId3"/>
          <a:stretch>
            <a:fillRect/>
          </a:stretch>
        </p:blipFill>
        <p:spPr>
          <a:xfrm>
            <a:off x="8409214" y="4674930"/>
            <a:ext cx="594266" cy="377130"/>
          </a:xfrm>
          <a:prstGeom prst="rect">
            <a:avLst/>
          </a:prstGeom>
        </p:spPr>
      </p:pic>
      <p:pic>
        <p:nvPicPr>
          <p:cNvPr id="6" name="Picture 5">
            <a:extLst>
              <a:ext uri="{FF2B5EF4-FFF2-40B4-BE49-F238E27FC236}">
                <a16:creationId xmlns:a16="http://schemas.microsoft.com/office/drawing/2014/main" id="{40076A82-BAEB-4DF2-BF0C-EE6418BA1D7D}"/>
              </a:ext>
            </a:extLst>
          </p:cNvPr>
          <p:cNvPicPr>
            <a:picLocks noChangeAspect="1"/>
          </p:cNvPicPr>
          <p:nvPr/>
        </p:nvPicPr>
        <p:blipFill>
          <a:blip r:embed="rId4"/>
          <a:stretch>
            <a:fillRect/>
          </a:stretch>
        </p:blipFill>
        <p:spPr>
          <a:xfrm>
            <a:off x="7177615" y="4680533"/>
            <a:ext cx="1076475" cy="371527"/>
          </a:xfrm>
          <a:prstGeom prst="rect">
            <a:avLst/>
          </a:prstGeom>
        </p:spPr>
      </p:pic>
    </p:spTree>
    <p:extLst>
      <p:ext uri="{BB962C8B-B14F-4D97-AF65-F5344CB8AC3E}">
        <p14:creationId xmlns:p14="http://schemas.microsoft.com/office/powerpoint/2010/main" val="22540471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342900"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2545556"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4748212"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6950868"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5286375" y="2220648"/>
            <a:ext cx="2609850" cy="886602"/>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825" b="1" dirty="0">
                <a:solidFill>
                  <a:srgbClr val="0078D7"/>
                </a:solidFill>
                <a:latin typeface="Segoe UI Semibold" panose="020B0502040204020203" pitchFamily="34" charset="0"/>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6143221" y="1857784"/>
            <a:ext cx="896159"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592087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5170416" y="1842496"/>
            <a:ext cx="734531"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7411909" y="1842496"/>
            <a:ext cx="46982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659365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471488" y="3592822"/>
            <a:ext cx="158871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695858" y="4034770"/>
            <a:ext cx="727748" cy="1970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3022813" y="3592821"/>
            <a:ext cx="99113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2830" y="4380133"/>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5045022" y="3592822"/>
            <a:ext cx="1262848"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366932" y="4383823"/>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879902" y="3967458"/>
            <a:ext cx="745802" cy="25119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7405337" y="3592822"/>
            <a:ext cx="94879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34923" y="4066178"/>
            <a:ext cx="737691" cy="17889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994279" y="4045698"/>
            <a:ext cx="678013" cy="23903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6593652" y="2941903"/>
            <a:ext cx="0" cy="35619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6591301" y="2041296"/>
            <a:ext cx="2351" cy="53363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257299" y="3298097"/>
            <a:ext cx="6629403" cy="152049"/>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dirty="0">
                <a:solidFill>
                  <a:srgbClr val="505050"/>
                </a:solidFill>
                <a:latin typeface="Segoe UI"/>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366511" y="4158189"/>
            <a:ext cx="35971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07024" y="3864629"/>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800380" y="3852995"/>
            <a:ext cx="364986" cy="363549"/>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401081" y="3833427"/>
            <a:ext cx="301396" cy="301495"/>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5443479" y="2574930"/>
            <a:ext cx="2300346" cy="366973"/>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0" rIns="68580" bIns="34290" rtlCol="0" anchor="ctr">
            <a:noAutofit/>
          </a:bodyPr>
          <a:lstStyle/>
          <a:p>
            <a:pPr algn="ctr" defTabSz="698495">
              <a:spcAft>
                <a:spcPts val="450"/>
              </a:spcAft>
              <a:defRPr/>
            </a:pPr>
            <a:r>
              <a:rPr lang="en-US" sz="825" kern="0" dirty="0">
                <a:solidFill>
                  <a:srgbClr val="0078D7"/>
                </a:solidFill>
                <a:latin typeface="Segoe UI Semibold" panose="020B0702040204020203" pitchFamily="34" charset="0"/>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3505142" y="4259556"/>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165184" y="154514"/>
            <a:ext cx="8263890" cy="415498"/>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35160" y="1000659"/>
            <a:ext cx="5375771" cy="163891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compute engine integrated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Query data where it lives using T-SQL</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scalable query performance</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Manual/deploy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5358722" y="1476942"/>
            <a:ext cx="365300" cy="310753"/>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7464172" y="1476942"/>
            <a:ext cx="365300" cy="310753"/>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3647346" y="3920093"/>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31092" y="4933360"/>
            <a:ext cx="147581" cy="687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0078D4"/>
              </a:solidFill>
              <a:latin typeface="Segoe UI"/>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165184" y="4885106"/>
            <a:ext cx="2295938" cy="196208"/>
          </a:xfrm>
          <a:prstGeom prst="rect">
            <a:avLst/>
          </a:prstGeom>
          <a:noFill/>
        </p:spPr>
        <p:txBody>
          <a:bodyPr lIns="13716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
                <a:srgbClr val="E6E6E6"/>
              </a:buClr>
              <a:buNone/>
            </a:pPr>
            <a:r>
              <a:rPr lang="en-US" sz="750" b="1" dirty="0">
                <a:solidFill>
                  <a:srgbClr val="0078D4"/>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7646822" y="4414769"/>
            <a:ext cx="46551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6080432" y="194966"/>
            <a:ext cx="2636171" cy="738664"/>
          </a:xfrm>
          <a:prstGeom prst="rect">
            <a:avLst/>
          </a:prstGeom>
          <a:noFill/>
        </p:spPr>
        <p:txBody>
          <a:bodyPr wrap="none" lIns="0" tIns="0" rIns="0" bIns="0" rtlCol="0">
            <a:spAutoFit/>
          </a:bodyPr>
          <a:lstStyle/>
          <a:p>
            <a:pPr algn="ctr" defTabSz="685775"/>
            <a:r>
              <a:rPr lang="en-US" sz="2400" dirty="0">
                <a:solidFill>
                  <a:srgbClr val="1A1A1A"/>
                </a:solidFill>
                <a:latin typeface="Segoe UI"/>
              </a:rPr>
              <a:t>“It’s all about </a:t>
            </a:r>
          </a:p>
          <a:p>
            <a:pPr algn="ctr" defTabSz="685775"/>
            <a:r>
              <a:rPr lang="en-US" sz="2400" dirty="0">
                <a:solidFill>
                  <a:srgbClr val="1A1A1A"/>
                </a:solidFill>
                <a:latin typeface="Segoe UI"/>
              </a:rPr>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36756" y="195517"/>
            <a:ext cx="8559044" cy="415499"/>
          </a:xfrm>
        </p:spPr>
        <p:txBody>
          <a:bodyPr/>
          <a:lstStyle/>
          <a:p>
            <a:r>
              <a:rPr lang="en-US" dirty="0"/>
              <a:t>SQL Server 2019: Data Virtualization</a:t>
            </a:r>
          </a:p>
        </p:txBody>
      </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19210" y="792255"/>
            <a:ext cx="1431895" cy="754131"/>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6394" y="1615506"/>
            <a:ext cx="357188" cy="357188"/>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7618931" y="1728444"/>
            <a:ext cx="978217" cy="461665"/>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Mobile </a:t>
            </a:r>
          </a:p>
          <a:p>
            <a:pPr defTabSz="685775"/>
            <a:r>
              <a:rPr lang="en-US" sz="1500" dirty="0">
                <a:gradFill>
                  <a:gsLst>
                    <a:gs pos="2917">
                      <a:srgbClr val="1A1A1A"/>
                    </a:gs>
                    <a:gs pos="30000">
                      <a:srgbClr val="1A1A1A"/>
                    </a:gs>
                  </a:gsLst>
                  <a:lin ang="5400000" scaled="0"/>
                </a:gradFill>
                <a:latin typeface="Segoe UI"/>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987" y="885073"/>
            <a:ext cx="753228" cy="3804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300224" y="1365556"/>
            <a:ext cx="14200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7152585" y="4311235"/>
            <a:ext cx="172406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75607" y="3170807"/>
            <a:ext cx="1482410" cy="1111808"/>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137488" y="2470085"/>
            <a:ext cx="24345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557"/>
            <a:r>
              <a:rPr lang="en-US" sz="1800" spc="-38" dirty="0">
                <a:gradFill>
                  <a:gsLst>
                    <a:gs pos="1250">
                      <a:srgbClr val="1A1A1A"/>
                    </a:gs>
                    <a:gs pos="100000">
                      <a:srgbClr val="1A1A1A"/>
                    </a:gs>
                  </a:gsLst>
                  <a:lin ang="5400000" scaled="0"/>
                </a:gradFill>
                <a:latin typeface="Segoe UI Semibold"/>
              </a:rPr>
              <a:t>SQL Server </a:t>
            </a:r>
          </a:p>
          <a:p>
            <a:pPr algn="ctr" defTabSz="699557"/>
            <a:r>
              <a:rPr lang="en-US" sz="1800" spc="-38" dirty="0">
                <a:gradFill>
                  <a:gsLst>
                    <a:gs pos="1250">
                      <a:srgbClr val="1A1A1A"/>
                    </a:gs>
                    <a:gs pos="100000">
                      <a:srgbClr val="1A1A1A"/>
                    </a:gs>
                  </a:gsLst>
                  <a:lin ang="5400000" scaled="0"/>
                </a:gradFill>
                <a:latin typeface="Segoe UI Semibold"/>
              </a:rPr>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085122" y="3809631"/>
            <a:ext cx="973756" cy="653742"/>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3963395" y="4515167"/>
            <a:ext cx="12152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39311" y="3771500"/>
            <a:ext cx="1349648" cy="482931"/>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36677" y="4399914"/>
            <a:ext cx="2353721"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p:cNvCxnSpPr>
          <p:nvPr/>
        </p:nvCxnSpPr>
        <p:spPr>
          <a:xfrm flipV="1">
            <a:off x="4906567" y="1441268"/>
            <a:ext cx="2619671" cy="102877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p:cNvCxnSpPr>
          <p:nvPr/>
        </p:nvCxnSpPr>
        <p:spPr>
          <a:xfrm flipV="1">
            <a:off x="1874950" y="3006754"/>
            <a:ext cx="2345634" cy="6781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4571997" y="3093225"/>
            <a:ext cx="0" cy="59169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1638638" y="1286385"/>
            <a:ext cx="2581946" cy="11836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4892568" y="3006754"/>
            <a:ext cx="2210917" cy="94165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5107173" y="2631325"/>
            <a:ext cx="1781706" cy="230832"/>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4335631" y="838078"/>
            <a:ext cx="585218" cy="585218"/>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4550941" y="1500377"/>
            <a:ext cx="8423" cy="83303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06566" y="938488"/>
            <a:ext cx="164955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Modern StockItems</a:t>
            </a:r>
          </a:p>
        </p:txBody>
      </p:sp>
      <p:sp>
        <p:nvSpPr>
          <p:cNvPr id="28" name="Freeform 188">
            <a:extLst>
              <a:ext uri="{FF2B5EF4-FFF2-40B4-BE49-F238E27FC236}">
                <a16:creationId xmlns:a16="http://schemas.microsoft.com/office/drawing/2014/main" id="{93C0A9C3-FC1E-4006-9D96-C8B051919490}"/>
              </a:ext>
            </a:extLst>
          </p:cNvPr>
          <p:cNvSpPr/>
          <p:nvPr/>
        </p:nvSpPr>
        <p:spPr bwMode="auto">
          <a:xfrm>
            <a:off x="4282319" y="2352587"/>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03891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610683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3430143" y="1169317"/>
            <a:ext cx="2283714" cy="461665"/>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326985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Store high volume data in a data lake and access it easily using either SQL or Spark</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3706794" y="2579186"/>
            <a:ext cx="625007" cy="3600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lnSpc>
                <a:spcPct val="90000"/>
              </a:lnSpc>
              <a:defRPr/>
            </a:pPr>
            <a:r>
              <a:rPr lang="en-US" sz="900" b="1" dirty="0">
                <a:solidFill>
                  <a:srgbClr val="0078D7"/>
                </a:solidFill>
                <a:latin typeface="Segoe UI Semibold" panose="020B0502040204020203" pitchFamily="34" charset="0"/>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16763"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01930" y="4017400"/>
            <a:ext cx="2606040" cy="710451"/>
          </a:xfrm>
          <a:prstGeom prst="rect">
            <a:avLst/>
          </a:prstGeom>
          <a:noFill/>
        </p:spPr>
        <p:txBody>
          <a:bodyPr wrap="square" rtlCol="0" anchor="t">
            <a:spAutoFit/>
          </a:bodyPr>
          <a:lstStyle/>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417678" y="2148520"/>
            <a:ext cx="481886" cy="207749"/>
          </a:xfrm>
          <a:prstGeom prst="rect">
            <a:avLst/>
          </a:prstGeom>
          <a:noFill/>
          <a:ln>
            <a:noFill/>
          </a:ln>
        </p:spPr>
        <p:txBody>
          <a:bodyPr wrap="square"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688340"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045971"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70014" y="3498822"/>
            <a:ext cx="644300" cy="49629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042248"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1614482" y="3498822"/>
            <a:ext cx="644300" cy="28854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186716"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188403" y="1770278"/>
            <a:ext cx="298067" cy="298907"/>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1658621" y="1973691"/>
            <a:ext cx="0" cy="17482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1658621" y="2355997"/>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366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794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1937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2509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245177" y="1973691"/>
            <a:ext cx="82688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6343522"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633777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Easily feed integrated data from many sources to your model training</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688340" y="2545815"/>
            <a:ext cx="1940561"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6304" y="3042231"/>
            <a:ext cx="1944632"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4838938" y="2632899"/>
            <a:ext cx="625007"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3618655" y="3228196"/>
            <a:ext cx="1897586" cy="34624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68580" tIns="102870" rIns="68580" bIns="102870"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flipH="1">
            <a:off x="4019297" y="2939285"/>
            <a:ext cx="1" cy="287358"/>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5151442" y="2882198"/>
            <a:ext cx="0" cy="344445"/>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822708" y="1770279"/>
            <a:ext cx="314197" cy="304412"/>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6450840" y="3464197"/>
            <a:ext cx="64546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6773135" y="3161698"/>
            <a:ext cx="0" cy="271112"/>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3491699" y="1962650"/>
            <a:ext cx="2174292" cy="17448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02870" bIns="102870" rtlCol="0" anchor="t"/>
          <a:lstStyle/>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Admin portal and management services</a:t>
            </a:r>
          </a:p>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6450839"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a:t>
            </a:r>
          </a:p>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7703576"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&amp;</a:t>
            </a:r>
            <a:br>
              <a:rPr lang="en-US" sz="900" b="1" dirty="0">
                <a:solidFill>
                  <a:srgbClr val="0078D7"/>
                </a:solidFill>
                <a:latin typeface="Segoe UI Semibold" panose="020B0502040204020203" pitchFamily="34" charset="0"/>
                <a:cs typeface="Segoe UI Semibold" panose="020B0502040204020203" pitchFamily="34" charset="0"/>
              </a:rPr>
            </a:br>
            <a:r>
              <a:rPr lang="en-US" sz="900" b="1" dirty="0">
                <a:solidFill>
                  <a:srgbClr val="0078D7"/>
                </a:solidFill>
                <a:latin typeface="Segoe UI Semibold" panose="020B0502040204020203" pitchFamily="34" charset="0"/>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7237923" y="3464198"/>
            <a:ext cx="64546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7114316" y="2283785"/>
            <a:ext cx="94790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7127935" y="2017133"/>
            <a:ext cx="265097" cy="235484"/>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1658621" y="2842859"/>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7639390" y="2610358"/>
            <a:ext cx="8435" cy="109635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7565707" y="3327385"/>
            <a:ext cx="0" cy="101343"/>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7455718" y="2017133"/>
            <a:ext cx="265097" cy="235484"/>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7783502" y="2017133"/>
            <a:ext cx="265097" cy="235484"/>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7363573" y="1729966"/>
            <a:ext cx="265097" cy="235484"/>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7691356" y="1729966"/>
            <a:ext cx="265097" cy="235484"/>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Carlos Robles</a:t>
            </a:r>
          </a:p>
        </p:txBody>
      </p:sp>
      <p:sp>
        <p:nvSpPr>
          <p:cNvPr id="45" name="Text Placeholder 44"/>
          <p:cNvSpPr>
            <a:spLocks noGrp="1"/>
          </p:cNvSpPr>
          <p:nvPr>
            <p:ph type="body" sz="quarter" idx="10"/>
          </p:nvPr>
        </p:nvSpPr>
        <p:spPr>
          <a:xfrm>
            <a:off x="498566" y="2944540"/>
            <a:ext cx="4164874" cy="405685"/>
          </a:xfrm>
        </p:spPr>
        <p:txBody>
          <a:bodyPr/>
          <a:lstStyle/>
          <a:p>
            <a:r>
              <a:rPr lang="en-US" dirty="0"/>
              <a:t>Principal Consultant, DBA Mastery</a:t>
            </a:r>
          </a:p>
        </p:txBody>
      </p:sp>
      <p:sp>
        <p:nvSpPr>
          <p:cNvPr id="150" name="Text Placeholder 149"/>
          <p:cNvSpPr>
            <a:spLocks noGrp="1"/>
          </p:cNvSpPr>
          <p:nvPr>
            <p:ph type="body" sz="quarter" idx="11"/>
          </p:nvPr>
        </p:nvSpPr>
        <p:spPr/>
        <p:txBody>
          <a:bodyPr/>
          <a:lstStyle/>
          <a:p>
            <a:r>
              <a:rPr lang="en-US" dirty="0"/>
              <a:t>Experience</a:t>
            </a:r>
          </a:p>
        </p:txBody>
      </p:sp>
      <p:pic>
        <p:nvPicPr>
          <p:cNvPr id="11" name="Picture Placeholder 10">
            <a:extLst>
              <a:ext uri="{FF2B5EF4-FFF2-40B4-BE49-F238E27FC236}">
                <a16:creationId xmlns:a16="http://schemas.microsoft.com/office/drawing/2014/main" id="{C0253E21-47DA-4041-9F9E-7EEC7E4AE678}"/>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2248" r="9431" b="37372"/>
          <a:stretch/>
        </p:blipFill>
        <p:spPr>
          <a:xfrm>
            <a:off x="498394" y="644767"/>
            <a:ext cx="1443601" cy="1443600"/>
          </a:xfrm>
        </p:spPr>
      </p:pic>
      <p:sp>
        <p:nvSpPr>
          <p:cNvPr id="152" name="Text Placeholder 151"/>
          <p:cNvSpPr>
            <a:spLocks noGrp="1"/>
          </p:cNvSpPr>
          <p:nvPr>
            <p:ph type="body" sz="quarter" idx="13"/>
          </p:nvPr>
        </p:nvSpPr>
        <p:spPr>
          <a:xfrm>
            <a:off x="5819505" y="1405376"/>
            <a:ext cx="2947125" cy="766324"/>
          </a:xfrm>
        </p:spPr>
        <p:txBody>
          <a:bodyPr/>
          <a:lstStyle/>
          <a:p>
            <a:r>
              <a:rPr lang="en-US" dirty="0"/>
              <a:t>Microsoft Data Platform MVP</a:t>
            </a:r>
          </a:p>
          <a:p>
            <a:r>
              <a:rPr lang="en-US" dirty="0"/>
              <a:t>Over 10 years of experience</a:t>
            </a:r>
          </a:p>
          <a:p>
            <a:r>
              <a:rPr lang="en-US" dirty="0"/>
              <a:t>Multi-platform DBA</a:t>
            </a:r>
          </a:p>
        </p:txBody>
      </p:sp>
      <p:sp>
        <p:nvSpPr>
          <p:cNvPr id="153" name="Text Placeholder 152"/>
          <p:cNvSpPr>
            <a:spLocks noGrp="1"/>
          </p:cNvSpPr>
          <p:nvPr>
            <p:ph type="body" sz="quarter" idx="14"/>
          </p:nvPr>
        </p:nvSpPr>
        <p:spPr>
          <a:xfrm>
            <a:off x="5819505" y="2350107"/>
            <a:ext cx="2947125" cy="268836"/>
          </a:xfrm>
        </p:spPr>
        <p:txBody>
          <a:bodyPr/>
          <a:lstStyle/>
          <a:p>
            <a:r>
              <a:rPr lang="en-US" dirty="0"/>
              <a:t>Community</a:t>
            </a:r>
          </a:p>
        </p:txBody>
      </p:sp>
      <p:sp>
        <p:nvSpPr>
          <p:cNvPr id="154" name="Text Placeholder 153"/>
          <p:cNvSpPr>
            <a:spLocks noGrp="1"/>
          </p:cNvSpPr>
          <p:nvPr>
            <p:ph type="body" sz="quarter" idx="15"/>
          </p:nvPr>
        </p:nvSpPr>
        <p:spPr>
          <a:xfrm>
            <a:off x="5819505" y="2619416"/>
            <a:ext cx="3210195" cy="896823"/>
          </a:xfrm>
        </p:spPr>
        <p:txBody>
          <a:bodyPr/>
          <a:lstStyle/>
          <a:p>
            <a:r>
              <a:rPr lang="en-US" dirty="0"/>
              <a:t>Guatemala SQL Server User Group – Primary leader</a:t>
            </a:r>
          </a:p>
          <a:p>
            <a:r>
              <a:rPr lang="en-US" dirty="0"/>
              <a:t>International speaker, mentor, volunteer</a:t>
            </a:r>
          </a:p>
          <a:p>
            <a:r>
              <a:rPr lang="en-US" dirty="0"/>
              <a:t>Simple talk, MSSQL Tips and SQL Server Central author</a:t>
            </a:r>
          </a:p>
        </p:txBody>
      </p:sp>
      <p:sp>
        <p:nvSpPr>
          <p:cNvPr id="155" name="Text Placeholder 154"/>
          <p:cNvSpPr>
            <a:spLocks noGrp="1"/>
          </p:cNvSpPr>
          <p:nvPr>
            <p:ph type="body" sz="quarter" idx="16"/>
          </p:nvPr>
        </p:nvSpPr>
        <p:spPr>
          <a:xfrm>
            <a:off x="5819505" y="3708180"/>
            <a:ext cx="2947125" cy="268836"/>
          </a:xfrm>
        </p:spPr>
        <p:txBody>
          <a:bodyPr/>
          <a:lstStyle/>
          <a:p>
            <a:r>
              <a:rPr lang="en-US" dirty="0"/>
              <a:t>DBA Mastery</a:t>
            </a:r>
          </a:p>
        </p:txBody>
      </p:sp>
      <p:sp>
        <p:nvSpPr>
          <p:cNvPr id="156" name="Text Placeholder 155"/>
          <p:cNvSpPr>
            <a:spLocks noGrp="1"/>
          </p:cNvSpPr>
          <p:nvPr>
            <p:ph type="body" sz="quarter" idx="17"/>
          </p:nvPr>
        </p:nvSpPr>
        <p:spPr>
          <a:xfrm>
            <a:off x="5819505" y="3999757"/>
            <a:ext cx="3084465" cy="793989"/>
          </a:xfrm>
        </p:spPr>
        <p:txBody>
          <a:bodyPr/>
          <a:lstStyle/>
          <a:p>
            <a:r>
              <a:rPr lang="en-US" dirty="0"/>
              <a:t>SQL Server tips &amp; tricks best practices, scripts and more</a:t>
            </a:r>
          </a:p>
          <a:p>
            <a:r>
              <a:rPr lang="en-US" dirty="0"/>
              <a:t>MAXDOP calculator</a:t>
            </a:r>
          </a:p>
          <a:p>
            <a:r>
              <a:rPr lang="en-US" dirty="0"/>
              <a:t>PerfMon for DBA’s</a:t>
            </a:r>
          </a:p>
        </p:txBody>
      </p:sp>
      <p:sp>
        <p:nvSpPr>
          <p:cNvPr id="157" name="Text Placeholder 156"/>
          <p:cNvSpPr>
            <a:spLocks noGrp="1"/>
          </p:cNvSpPr>
          <p:nvPr>
            <p:ph type="body" sz="quarter" idx="18"/>
          </p:nvPr>
        </p:nvSpPr>
        <p:spPr>
          <a:xfrm>
            <a:off x="882038" y="3484159"/>
            <a:ext cx="2475115" cy="261938"/>
          </a:xfrm>
        </p:spPr>
        <p:txBody>
          <a:bodyPr/>
          <a:lstStyle/>
          <a:p>
            <a:r>
              <a:rPr lang="en-US" dirty="0">
                <a:latin typeface="Segoe UI"/>
              </a:rPr>
              <a:t>/croblesdba </a:t>
            </a:r>
          </a:p>
        </p:txBody>
      </p:sp>
      <p:sp>
        <p:nvSpPr>
          <p:cNvPr id="158" name="Text Placeholder 157"/>
          <p:cNvSpPr>
            <a:spLocks noGrp="1"/>
          </p:cNvSpPr>
          <p:nvPr>
            <p:ph type="body" sz="quarter" idx="19"/>
          </p:nvPr>
        </p:nvSpPr>
        <p:spPr>
          <a:xfrm>
            <a:off x="884502" y="3868788"/>
            <a:ext cx="2707783" cy="261938"/>
          </a:xfrm>
        </p:spPr>
        <p:txBody>
          <a:bodyPr/>
          <a:lstStyle/>
          <a:p>
            <a:r>
              <a:rPr lang="en-US" dirty="0">
                <a:latin typeface="Segoe UI"/>
              </a:rPr>
              <a:t>@dbamastery</a:t>
            </a:r>
          </a:p>
        </p:txBody>
      </p:sp>
      <p:sp>
        <p:nvSpPr>
          <p:cNvPr id="159" name="Text Placeholder 158"/>
          <p:cNvSpPr>
            <a:spLocks noGrp="1"/>
          </p:cNvSpPr>
          <p:nvPr>
            <p:ph type="body" sz="quarter" idx="20"/>
          </p:nvPr>
        </p:nvSpPr>
        <p:spPr>
          <a:xfrm>
            <a:off x="881084" y="4243501"/>
            <a:ext cx="2476069" cy="261938"/>
          </a:xfrm>
        </p:spPr>
        <p:txBody>
          <a:bodyPr/>
          <a:lstStyle/>
          <a:p>
            <a:r>
              <a:rPr lang="en-US" dirty="0">
                <a:latin typeface="Segoe UI"/>
              </a:rPr>
              <a:t>Carlos Robles</a:t>
            </a:r>
          </a:p>
        </p:txBody>
      </p:sp>
      <p:grpSp>
        <p:nvGrpSpPr>
          <p:cNvPr id="88" name="Group 87"/>
          <p:cNvGrpSpPr/>
          <p:nvPr/>
        </p:nvGrpSpPr>
        <p:grpSpPr>
          <a:xfrm>
            <a:off x="608171" y="4256467"/>
            <a:ext cx="229600" cy="229600"/>
            <a:chOff x="6351804" y="5146675"/>
            <a:chExt cx="353832" cy="353832"/>
          </a:xfrm>
        </p:grpSpPr>
        <p:sp>
          <p:nvSpPr>
            <p:cNvPr id="89" name="Freeform 79"/>
            <p:cNvSpPr>
              <a:spLocks/>
            </p:cNvSpPr>
            <p:nvPr/>
          </p:nvSpPr>
          <p:spPr bwMode="auto">
            <a:xfrm>
              <a:off x="6490692" y="5241925"/>
              <a:ext cx="76055"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ounded Rectangle 89"/>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9" name="Picture 28">
            <a:extLst>
              <a:ext uri="{FF2B5EF4-FFF2-40B4-BE49-F238E27FC236}">
                <a16:creationId xmlns:a16="http://schemas.microsoft.com/office/drawing/2014/main" id="{E03F7B3F-71B9-4076-8B02-C7BFD629C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673" y="4647646"/>
            <a:ext cx="146417" cy="146417"/>
          </a:xfrm>
          <a:prstGeom prst="rect">
            <a:avLst/>
          </a:prstGeom>
        </p:spPr>
      </p:pic>
      <p:sp>
        <p:nvSpPr>
          <p:cNvPr id="30" name="Rounded Rectangle 8">
            <a:extLst>
              <a:ext uri="{FF2B5EF4-FFF2-40B4-BE49-F238E27FC236}">
                <a16:creationId xmlns:a16="http://schemas.microsoft.com/office/drawing/2014/main" id="{4FA35E8D-34B7-49C8-955E-44B3497721AB}"/>
              </a:ext>
            </a:extLst>
          </p:cNvPr>
          <p:cNvSpPr/>
          <p:nvPr/>
        </p:nvSpPr>
        <p:spPr>
          <a:xfrm>
            <a:off x="608171" y="460037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881084" y="4618214"/>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algn="l" defTabSz="914400" rtl="0" eaLnBrk="1" fontAlgn="auto" latinLnBrk="0" hangingPunct="1">
              <a:lnSpc>
                <a:spcPct val="90000"/>
              </a:lnSpc>
              <a:spcBef>
                <a:spcPts val="1000"/>
              </a:spcBef>
              <a:spcAft>
                <a:spcPts val="0"/>
              </a:spcAft>
              <a:buClrTx/>
              <a:buSzTx/>
              <a:buNone/>
              <a:tabLst/>
              <a:defRPr/>
            </a:pPr>
            <a:r>
              <a:rPr kumimoji="0" lang="en-CA" sz="1100" b="0" i="0" u="none" strike="noStrike" kern="1200" cap="none" spc="0" normalizeH="0" baseline="0" noProof="0" dirty="0">
                <a:ln>
                  <a:noFill/>
                </a:ln>
                <a:effectLst/>
                <a:uLnTx/>
                <a:uFillTx/>
                <a:latin typeface="Segoe UI"/>
                <a:ea typeface="+mn-ea"/>
                <a:cs typeface="+mn-cs"/>
              </a:rPr>
              <a:t>crobles@dbamastery.com</a:t>
            </a:r>
          </a:p>
        </p:txBody>
      </p:sp>
      <p:pic>
        <p:nvPicPr>
          <p:cNvPr id="32" name="Picture 31">
            <a:extLst>
              <a:ext uri="{FF2B5EF4-FFF2-40B4-BE49-F238E27FC236}">
                <a16:creationId xmlns:a16="http://schemas.microsoft.com/office/drawing/2014/main" id="{55C28447-DA47-0341-9322-AB9B4621AA21}"/>
              </a:ext>
            </a:extLst>
          </p:cNvPr>
          <p:cNvPicPr>
            <a:picLocks noChangeAspect="1"/>
          </p:cNvPicPr>
          <p:nvPr/>
        </p:nvPicPr>
        <p:blipFill>
          <a:blip r:embed="rId5"/>
          <a:stretch>
            <a:fillRect/>
          </a:stretch>
        </p:blipFill>
        <p:spPr>
          <a:xfrm>
            <a:off x="2377440" y="909367"/>
            <a:ext cx="2286000" cy="914400"/>
          </a:xfrm>
          <a:prstGeom prst="rect">
            <a:avLst/>
          </a:prstGeom>
        </p:spPr>
      </p:pic>
      <p:sp>
        <p:nvSpPr>
          <p:cNvPr id="2" name="TextBox 1">
            <a:extLst>
              <a:ext uri="{FF2B5EF4-FFF2-40B4-BE49-F238E27FC236}">
                <a16:creationId xmlns:a16="http://schemas.microsoft.com/office/drawing/2014/main" id="{69256168-6230-C345-89DE-B9F00ECA8804}"/>
              </a:ext>
            </a:extLst>
          </p:cNvPr>
          <p:cNvSpPr txBox="1"/>
          <p:nvPr/>
        </p:nvSpPr>
        <p:spPr>
          <a:xfrm>
            <a:off x="5875020" y="3806190"/>
            <a:ext cx="184731" cy="369332"/>
          </a:xfrm>
          <a:prstGeom prst="rect">
            <a:avLst/>
          </a:prstGeom>
          <a:noFill/>
        </p:spPr>
        <p:txBody>
          <a:bodyPr wrap="none" rtlCol="0">
            <a:spAutoFit/>
          </a:bodyPr>
          <a:lstStyle/>
          <a:p>
            <a:endParaRPr lang="en-US" dirty="0"/>
          </a:p>
        </p:txBody>
      </p:sp>
      <p:pic>
        <p:nvPicPr>
          <p:cNvPr id="33" name="Graphic 32">
            <a:hlinkClick r:id="rId6"/>
            <a:extLst>
              <a:ext uri="{FF2B5EF4-FFF2-40B4-BE49-F238E27FC236}">
                <a16:creationId xmlns:a16="http://schemas.microsoft.com/office/drawing/2014/main" id="{68B68E79-1D02-2A41-8D34-CF93AB0371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0690" y="4379449"/>
            <a:ext cx="536393" cy="536393"/>
          </a:xfrm>
          <a:prstGeom prst="rect">
            <a:avLst/>
          </a:prstGeom>
        </p:spPr>
      </p:pic>
      <p:pic>
        <p:nvPicPr>
          <p:cNvPr id="4" name="Picture 3">
            <a:hlinkClick r:id="rId9"/>
            <a:extLst>
              <a:ext uri="{FF2B5EF4-FFF2-40B4-BE49-F238E27FC236}">
                <a16:creationId xmlns:a16="http://schemas.microsoft.com/office/drawing/2014/main" id="{0E7675F9-E5CF-624D-8A43-9CC99B353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8877" y="4339815"/>
            <a:ext cx="648235" cy="648235"/>
          </a:xfrm>
          <a:prstGeom prst="rect">
            <a:avLst/>
          </a:prstGeom>
        </p:spPr>
      </p:pic>
    </p:spTree>
    <p:extLst>
      <p:ext uri="{BB962C8B-B14F-4D97-AF65-F5344CB8AC3E}">
        <p14:creationId xmlns:p14="http://schemas.microsoft.com/office/powerpoint/2010/main" val="684148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315677" y="191419"/>
            <a:ext cx="8263890" cy="415499"/>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1591422" y="1420825"/>
            <a:ext cx="7288093" cy="2759510"/>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4513871" y="1909627"/>
            <a:ext cx="3249157" cy="1071084"/>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01405"/>
                  <a:ext cx="1160433"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1" y="3201405"/>
                  <a:ext cx="1187867"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01405"/>
                  <a:ext cx="1170775"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70654"/>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13459" y="1879244"/>
            <a:ext cx="5801312" cy="806404"/>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8" y="3028228"/>
              <a:ext cx="547980"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endParaRPr lang="en-US" sz="900" dirty="0">
                    <a:solidFill>
                      <a:srgbClr val="0D0D0D"/>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421744" y="2693398"/>
            <a:ext cx="2368195" cy="1389895"/>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algn="ctr" defTabSz="342900">
                    <a:defRPr/>
                  </a:pPr>
                  <a:r>
                    <a:rPr lang="en-US" sz="750" b="1" kern="0" dirty="0">
                      <a:solidFill>
                        <a:srgbClr val="0078D7"/>
                      </a:solidFill>
                      <a:latin typeface="Segoe UI Semibold"/>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035147" y="1011923"/>
            <a:ext cx="7850681" cy="3916691"/>
            <a:chOff x="1465924" y="1122807"/>
            <a:chExt cx="10467574" cy="5222254"/>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222254"/>
              <a:chOff x="1465924" y="1122807"/>
              <a:chExt cx="10467574" cy="5222254"/>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608116"/>
                </a:xfrm>
                <a:prstGeom prst="rect">
                  <a:avLst/>
                </a:prstGeom>
                <a:noFill/>
                <a:ln w="12700">
                  <a:noFill/>
                  <a:prstDash val="dash"/>
                </a:ln>
              </p:spPr>
              <p:txBody>
                <a:bodyPr wrap="square" rtlCol="0">
                  <a:spAutoFit/>
                </a:bodyPr>
                <a:lstStyle/>
                <a:p>
                  <a:pPr algn="ctr" defTabSz="342900">
                    <a:defRPr/>
                  </a:pPr>
                  <a:r>
                    <a:rPr lang="en-US" sz="788" dirty="0">
                      <a:solidFill>
                        <a:srgbClr val="0D0D0D"/>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222254"/>
                <a:chOff x="1465924" y="1122807"/>
                <a:chExt cx="10467574" cy="5222254"/>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76999"/>
                </a:xfrm>
                <a:prstGeom prst="rect">
                  <a:avLst/>
                </a:prstGeom>
                <a:noFill/>
                <a:ln w="12700">
                  <a:solidFill>
                    <a:srgbClr val="757575"/>
                  </a:solidFill>
                </a:ln>
              </p:spPr>
              <p:txBody>
                <a:bodyPr wrap="square" rtlCol="0">
                  <a:spAutoFit/>
                </a:bodyPr>
                <a:lstStyle/>
                <a:p>
                  <a:pPr algn="ctr" defTabSz="342900">
                    <a:defRPr/>
                  </a:pPr>
                  <a:r>
                    <a:rPr lang="en-US" sz="750" b="1" dirty="0">
                      <a:solidFill>
                        <a:srgbClr val="0077D7"/>
                      </a:solidFill>
                      <a:latin typeface="Segoe UI Semibold"/>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40" y="4069899"/>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dirty="0">
                    <a:solidFill>
                      <a:prstClr val="white"/>
                    </a:solidFill>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825" dirty="0">
                    <a:solidFill>
                      <a:prstClr val="white"/>
                    </a:solidFill>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1"/>
                  <a:ext cx="1137659" cy="430887"/>
                </a:xfrm>
                <a:prstGeom prst="rect">
                  <a:avLst/>
                </a:prstGeom>
                <a:noFill/>
              </p:spPr>
              <p:txBody>
                <a:bodyPr vert="horz" wrap="square" rtlCol="0">
                  <a:spAutoFit/>
                </a:bodyPr>
                <a:lstStyle/>
                <a:p>
                  <a:pPr algn="ctr" defTabSz="342900">
                    <a:defRPr/>
                  </a:pPr>
                  <a:r>
                    <a:rPr lang="en-US" sz="750" b="1" dirty="0">
                      <a:solidFill>
                        <a:srgbClr val="0077D7"/>
                      </a:solidFill>
                      <a:latin typeface="Segoe UI Semibold"/>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1" cy="261611"/>
                </a:xfrm>
                <a:prstGeom prst="rect">
                  <a:avLst/>
                </a:prstGeom>
                <a:noFill/>
              </p:spPr>
              <p:txBody>
                <a:bodyPr wrap="square" bIns="34290" rtlCol="0">
                  <a:spAutoFit/>
                </a:bodyPr>
                <a:lstStyle/>
                <a:p>
                  <a:pPr algn="ctr" defTabSz="342900">
                    <a:defRPr/>
                  </a:pPr>
                  <a:r>
                    <a:rPr lang="en-US" sz="750" b="1" dirty="0">
                      <a:solidFill>
                        <a:srgbClr val="0D0D0D"/>
                      </a:solidFill>
                      <a:latin typeface="Segoe UI Semibold"/>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43199"/>
                </a:xfrm>
                <a:prstGeom prst="rect">
                  <a:avLst/>
                </a:prstGeom>
                <a:noFill/>
                <a:ln>
                  <a:noFill/>
                </a:ln>
              </p:spPr>
              <p:txBody>
                <a:bodyPr wrap="square" bIns="54864" rtlCol="0">
                  <a:spAutoFit/>
                </a:bodyPr>
                <a:lstStyle/>
                <a:p>
                  <a:pPr defTabSz="342900">
                    <a:defRPr/>
                  </a:pPr>
                  <a:r>
                    <a:rPr lang="en-US" sz="750" b="1" dirty="0">
                      <a:solidFill>
                        <a:srgbClr val="0D0D0D"/>
                      </a:solidFill>
                      <a:latin typeface="Segoe UI Semibold"/>
                      <a:cs typeface="Segoe UI" panose="020B0502040204020203" pitchFamily="34" charset="0"/>
                    </a:rPr>
                    <a:t>Custom</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2"/>
                  <a:ext cx="370223" cy="289309"/>
                </a:xfrm>
                <a:prstGeom prst="rect">
                  <a:avLst/>
                </a:prstGeom>
                <a:noFill/>
              </p:spPr>
              <p:txBody>
                <a:bodyPr wrap="square" bIns="54864" rtlCol="0">
                  <a:spAutoFit/>
                </a:bodyPr>
                <a:lstStyle/>
                <a:p>
                  <a:pPr algn="ctr" defTabSz="342900">
                    <a:defRPr/>
                  </a:pPr>
                  <a:r>
                    <a:rPr lang="en-US" sz="750" b="1" dirty="0">
                      <a:solidFill>
                        <a:srgbClr val="0D0D0D"/>
                      </a:solidFill>
                      <a:latin typeface="Segoe UI Semibold"/>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8" y="1947004"/>
                  <a:ext cx="2216211" cy="443199"/>
                </a:xfrm>
                <a:prstGeom prst="rect">
                  <a:avLst/>
                </a:prstGeom>
                <a:noFill/>
                <a:ln>
                  <a:noFill/>
                </a:ln>
              </p:spPr>
              <p:txBody>
                <a:bodyPr wrap="square" bIns="54864" rtlCol="0">
                  <a:spAutoFit/>
                </a:bodyPr>
                <a:lstStyle/>
                <a:p>
                  <a:pPr defTabSz="342900"/>
                  <a:r>
                    <a:rPr lang="en-US" sz="750" b="1" dirty="0">
                      <a:solidFill>
                        <a:srgbClr val="0D0D0D"/>
                      </a:solidFill>
                      <a:latin typeface="Segoe UI Semibold"/>
                      <a:cs typeface="Segoe UI" panose="020B0502040204020203" pitchFamily="34" charset="0"/>
                    </a:rPr>
                    <a:t>SQL Server </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3106" y="1988750"/>
                  <a:ext cx="349241" cy="322453"/>
                  <a:chOff x="5779066" y="1006762"/>
                  <a:chExt cx="474925"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7399"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375"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79066" y="1124381"/>
                    <a:ext cx="474925" cy="257402"/>
                  </a:xfrm>
                  <a:prstGeom prst="rect">
                    <a:avLst/>
                  </a:prstGeom>
                  <a:noFill/>
                </p:spPr>
                <p:txBody>
                  <a:bodyPr wrap="none" lIns="68580" tIns="34290" rIns="68580" bIns="34290" rtlCol="0">
                    <a:spAutoFit/>
                  </a:bodyPr>
                  <a:lstStyle/>
                  <a:p>
                    <a:pPr defTabSz="685775">
                      <a:lnSpc>
                        <a:spcPct val="90000"/>
                      </a:lnSpc>
                      <a:spcAft>
                        <a:spcPts val="450"/>
                      </a:spcAft>
                    </a:pPr>
                    <a:r>
                      <a:rPr lang="en-US" sz="525" b="1" dirty="0">
                        <a:solidFill>
                          <a:srgbClr val="FFFFFF"/>
                        </a:solidFill>
                        <a:latin typeface="Segoe UI" panose="020B0502040204020203" pitchFamily="34" charset="0"/>
                        <a:cs typeface="Segoe UI" panose="020B0502040204020203" pitchFamily="34" charset="0"/>
                      </a:rPr>
                      <a:t>SQL</a:t>
                    </a:r>
                    <a:endParaRPr lang="en-US" sz="900" b="1" dirty="0">
                      <a:solidFill>
                        <a:srgbClr val="FFFF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2791167" y="1949985"/>
            <a:ext cx="1553001" cy="211479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7"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22608" y="478056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67123" y="478288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437904" y="750561"/>
            <a:ext cx="3235678" cy="62791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516526" y="850317"/>
            <a:ext cx="74258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519440" y="1118118"/>
            <a:ext cx="173297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3076936" y="908025"/>
            <a:ext cx="53205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2303722" y="1054891"/>
            <a:ext cx="72865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303670" y="908025"/>
            <a:ext cx="94874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3076936" y="1059981"/>
            <a:ext cx="532053"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2296966" y="908025"/>
            <a:ext cx="73541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437904" y="1370669"/>
            <a:ext cx="1159831" cy="23360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3683328" y="1388695"/>
            <a:ext cx="1552140" cy="2137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4" name="Rectangle 273">
            <a:extLst>
              <a:ext uri="{FF2B5EF4-FFF2-40B4-BE49-F238E27FC236}">
                <a16:creationId xmlns:a16="http://schemas.microsoft.com/office/drawing/2014/main" id="{8E090674-13FD-4DA4-BDC2-01FDC20BF1D2}"/>
              </a:ext>
            </a:extLst>
          </p:cNvPr>
          <p:cNvSpPr/>
          <p:nvPr/>
        </p:nvSpPr>
        <p:spPr>
          <a:xfrm>
            <a:off x="1801211" y="1693768"/>
            <a:ext cx="742587"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App Deploy</a:t>
            </a:r>
          </a:p>
        </p:txBody>
      </p:sp>
      <p:cxnSp>
        <p:nvCxnSpPr>
          <p:cNvPr id="34" name="Straight Connector 33">
            <a:extLst>
              <a:ext uri="{FF2B5EF4-FFF2-40B4-BE49-F238E27FC236}">
                <a16:creationId xmlns:a16="http://schemas.microsoft.com/office/drawing/2014/main" id="{BF3E4088-5F24-4BE4-888F-59DDBF67DF12}"/>
              </a:ext>
            </a:extLst>
          </p:cNvPr>
          <p:cNvCxnSpPr>
            <a:cxnSpLocks/>
            <a:stCxn id="203" idx="2"/>
            <a:endCxn id="275" idx="1"/>
          </p:cNvCxnSpPr>
          <p:nvPr/>
        </p:nvCxnSpPr>
        <p:spPr>
          <a:xfrm>
            <a:off x="7237581" y="3814728"/>
            <a:ext cx="618767" cy="17792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65F01CAD-F37A-42A6-918A-C3EB4FE45DCF}"/>
              </a:ext>
            </a:extLst>
          </p:cNvPr>
          <p:cNvSpPr/>
          <p:nvPr/>
        </p:nvSpPr>
        <p:spPr>
          <a:xfrm>
            <a:off x="7856348" y="3893132"/>
            <a:ext cx="873690" cy="19904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Tiering</a:t>
            </a:r>
          </a:p>
        </p:txBody>
      </p: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7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P spid="274" grpId="0" animBg="1"/>
      <p:bldP spid="2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3800547" y="238840"/>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1A1A1A"/>
              </a:solidFill>
              <a:latin typeface="Consolas" panose="020B0609020204030204" pitchFamily="49" charset="0"/>
            </a:endParaRPr>
          </a:p>
        </p:txBody>
      </p:sp>
      <p:sp>
        <p:nvSpPr>
          <p:cNvPr id="17" name="Title 16"/>
          <p:cNvSpPr>
            <a:spLocks noGrp="1"/>
          </p:cNvSpPr>
          <p:nvPr>
            <p:ph type="title"/>
          </p:nvPr>
        </p:nvSpPr>
        <p:spPr>
          <a:xfrm>
            <a:off x="441198" y="342900"/>
            <a:ext cx="3273553" cy="415499"/>
          </a:xfrm>
        </p:spPr>
        <p:txBody>
          <a:bodyPr/>
          <a:lstStyle/>
          <a:p>
            <a:r>
              <a:rPr lang="en-US" dirty="0"/>
              <a:t>The Customer Voice</a:t>
            </a:r>
          </a:p>
        </p:txBody>
      </p:sp>
      <p:sp>
        <p:nvSpPr>
          <p:cNvPr id="6" name="Text Placeholder 5"/>
          <p:cNvSpPr>
            <a:spLocks noGrp="1"/>
          </p:cNvSpPr>
          <p:nvPr>
            <p:ph type="body" sz="quarter" idx="10"/>
          </p:nvPr>
        </p:nvSpPr>
        <p:spPr>
          <a:xfrm>
            <a:off x="379651" y="1237811"/>
            <a:ext cx="2819400" cy="2949525"/>
          </a:xfrm>
        </p:spPr>
        <p:txBody>
          <a:bodyPr/>
          <a:lstStyle/>
          <a:p>
            <a:r>
              <a:rPr lang="en-US" dirty="0"/>
              <a:t>Columnstore stats in DBCC CLONEDATABASE</a:t>
            </a:r>
          </a:p>
          <a:p>
            <a:r>
              <a:rPr lang="en-US" dirty="0"/>
              <a:t>Estimate compression for Columnstore indexes</a:t>
            </a:r>
          </a:p>
          <a:p>
            <a:r>
              <a:rPr lang="en-US" dirty="0"/>
              <a:t>Diagnostics for auto stats blocking</a:t>
            </a:r>
          </a:p>
          <a:p>
            <a:r>
              <a:rPr lang="en-US" dirty="0"/>
              <a:t>The #1 voted customer feedback item of all time: String Truncation (1000+ votes)</a:t>
            </a:r>
          </a:p>
          <a:p>
            <a:r>
              <a:rPr lang="en-US"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4407864" y="673030"/>
            <a:ext cx="3967753" cy="300082"/>
          </a:xfrm>
          <a:prstGeom prst="rect">
            <a:avLst/>
          </a:prstGeom>
        </p:spPr>
        <p:txBody>
          <a:bodyPr wrap="none">
            <a:spAutoFit/>
          </a:bodyPr>
          <a:lstStyle/>
          <a:p>
            <a:pPr defTabSz="685775"/>
            <a:r>
              <a:rPr lang="en-US" sz="1350" dirty="0">
                <a:solidFill>
                  <a:srgbClr val="1A1A1A"/>
                </a:solidFill>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4451385" y="1237811"/>
            <a:ext cx="3877665" cy="623248"/>
          </a:xfrm>
          <a:prstGeom prst="rect">
            <a:avLst/>
          </a:prstGeom>
          <a:noFill/>
        </p:spPr>
        <p:txBody>
          <a:bodyPr wrap="none" lIns="0" tIns="0" rIns="0" bIns="0" rtlCol="0">
            <a:spAutoFit/>
          </a:bodyPr>
          <a:lstStyle/>
          <a:p>
            <a:pPr defTabSz="685775"/>
            <a:r>
              <a:rPr lang="en-US" sz="1350" dirty="0">
                <a:solidFill>
                  <a:srgbClr val="1A1A1A"/>
                </a:solidFill>
                <a:latin typeface="Consolas" panose="020B0609020204030204" pitchFamily="49" charset="0"/>
              </a:rPr>
              <a:t>String or binary data would be truncated </a:t>
            </a:r>
          </a:p>
          <a:p>
            <a:pPr defTabSz="685775"/>
            <a:r>
              <a:rPr lang="en-US" sz="1350" dirty="0">
                <a:solidFill>
                  <a:srgbClr val="1A1A1A"/>
                </a:solidFill>
                <a:latin typeface="Consolas" panose="020B0609020204030204" pitchFamily="49" charset="0"/>
              </a:rPr>
              <a:t>in table '%.*ls', column '%.*ls’. </a:t>
            </a:r>
          </a:p>
          <a:p>
            <a:pPr defTabSz="685775"/>
            <a:r>
              <a:rPr lang="en-US" sz="1350" dirty="0">
                <a:solidFill>
                  <a:srgbClr val="1A1A1A"/>
                </a:solidFill>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4366868" y="3053701"/>
            <a:ext cx="4572000" cy="1546577"/>
          </a:xfrm>
          <a:prstGeom prst="rect">
            <a:avLst/>
          </a:prstGeom>
        </p:spPr>
        <p:txBody>
          <a:bodyPr>
            <a:spAutoFit/>
          </a:bodyPr>
          <a:lstStyle/>
          <a:p>
            <a:pPr defTabSz="685775"/>
            <a:r>
              <a:rPr lang="en-US" sz="1350" dirty="0">
                <a:solidFill>
                  <a:srgbClr val="1A1A1A"/>
                </a:solidFill>
                <a:latin typeface="Consolas" panose="020B0609020204030204" pitchFamily="49" charset="0"/>
              </a:rPr>
              <a:t>SELECT page_info.* </a:t>
            </a:r>
          </a:p>
          <a:p>
            <a:pPr defTabSz="685775"/>
            <a:r>
              <a:rPr lang="en-US" sz="1350" dirty="0">
                <a:solidFill>
                  <a:srgbClr val="1A1A1A"/>
                </a:solidFill>
                <a:latin typeface="Consolas" panose="020B0609020204030204" pitchFamily="49" charset="0"/>
              </a:rPr>
              <a:t>FROM sys.dm_exec_requests AS d </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fn_PageResCracker</a:t>
            </a:r>
            <a:r>
              <a:rPr lang="en-US" sz="1350" dirty="0">
                <a:solidFill>
                  <a:srgbClr val="1A1A1A"/>
                </a:solidFill>
                <a:latin typeface="Consolas" panose="020B0609020204030204" pitchFamily="49" charset="0"/>
              </a:rPr>
              <a:t>(d.page_resource) AS r</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dm_db_page_info</a:t>
            </a:r>
            <a:r>
              <a:rPr lang="en-US" sz="1350" dirty="0">
                <a:solidFill>
                  <a:srgbClr val="1A1A1A"/>
                </a:solidFill>
                <a:latin typeface="Consolas" panose="020B0609020204030204" pitchFamily="49" charset="0"/>
              </a:rPr>
              <a:t>(r.db_id, r.file_id, r.page_id,'DETAILED')</a:t>
            </a:r>
          </a:p>
          <a:p>
            <a:pPr defTabSz="685775"/>
            <a:r>
              <a:rPr lang="en-US" sz="1350" dirty="0">
                <a:solidFill>
                  <a:srgbClr val="1A1A1A"/>
                </a:solidFill>
                <a:latin typeface="Consolas" panose="020B0609020204030204" pitchFamily="49" charset="0"/>
              </a:rPr>
              <a:t>    AS page_info;</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441197" y="342900"/>
            <a:ext cx="8263890" cy="415499"/>
          </a:xfrm>
        </p:spPr>
        <p:txBody>
          <a:bodyPr/>
          <a:lstStyle/>
          <a:p>
            <a:r>
              <a:rPr lang="en-US" dirty="0"/>
              <a:t>Migrate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004776"/>
            <a:ext cx="9144000" cy="413872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01931" y="1429574"/>
            <a:ext cx="3167198"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4785139" y="1452178"/>
            <a:ext cx="2760335"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269826"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4859587"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5448020" y="4470008"/>
            <a:ext cx="2771676" cy="253916"/>
          </a:xfrm>
          <a:prstGeom prst="rect">
            <a:avLst/>
          </a:prstGeom>
          <a:noFill/>
        </p:spPr>
        <p:txBody>
          <a:bodyPr wrap="square" rtlCol="0">
            <a:spAutoFit/>
          </a:bodyPr>
          <a:lstStyle/>
          <a:p>
            <a:pPr algn="ctr" defTabSz="685641">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152410" y="3333360"/>
            <a:ext cx="983861"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161900" y="3177460"/>
            <a:ext cx="1994018"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99424" y="4384155"/>
            <a:ext cx="1463584" cy="530915"/>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 Migration </a:t>
            </a:r>
          </a:p>
          <a:p>
            <a:pPr defTabSz="698612">
              <a:lnSpc>
                <a:spcPct val="100000"/>
              </a:lnSpc>
              <a:spcAft>
                <a:spcPts val="0"/>
              </a:spcAft>
            </a:pPr>
            <a:r>
              <a:rPr lang="en-US" sz="750" dirty="0"/>
              <a:t>Assistant</a:t>
            </a:r>
          </a:p>
          <a:p>
            <a:pPr defTabSz="698612">
              <a:lnSpc>
                <a:spcPct val="100000"/>
              </a:lnSpc>
              <a:spcAft>
                <a:spcPts val="0"/>
              </a:spcAft>
            </a:pPr>
            <a:r>
              <a:rPr lang="en-US" sz="750"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1613441" y="4161246"/>
            <a:ext cx="986088" cy="646331"/>
          </a:xfrm>
          <a:prstGeom prst="rect">
            <a:avLst/>
          </a:prstGeom>
          <a:noFill/>
        </p:spPr>
        <p:txBody>
          <a:bodyPr wrap="square" lIns="68580" tIns="34290" rIns="68580" bIns="34290" rtlCol="0">
            <a:spAutoFit/>
          </a:bodyPr>
          <a:lstStyle/>
          <a:p>
            <a:pPr algn="ctr" defTabSz="698612"/>
            <a:r>
              <a:rPr lang="en-US" sz="750" b="1" kern="0" dirty="0">
                <a:ln>
                  <a:solidFill>
                    <a:srgbClr val="FFFFFF">
                      <a:alpha val="0"/>
                    </a:srgbClr>
                  </a:solidFill>
                </a:ln>
                <a:solidFill>
                  <a:srgbClr val="000000"/>
                </a:solidFill>
                <a:latin typeface="Segoe UI Semibold" charset="0"/>
                <a:cs typeface="Segoe UI Semibold" charset="0"/>
              </a:rPr>
              <a:t>In-Place (Windows)</a:t>
            </a:r>
          </a:p>
          <a:p>
            <a:pPr algn="ctr" defTabSz="698612"/>
            <a:r>
              <a:rPr lang="en-US" sz="750" b="1" kern="0" dirty="0">
                <a:ln>
                  <a:solidFill>
                    <a:srgbClr val="FFFFFF">
                      <a:alpha val="0"/>
                    </a:srgbClr>
                  </a:solidFill>
                </a:ln>
                <a:solidFill>
                  <a:srgbClr val="000000"/>
                </a:solidFill>
                <a:latin typeface="Segoe UI Semibold" charset="0"/>
                <a:cs typeface="Segoe UI Semibold" charset="0"/>
              </a:rPr>
              <a:t>Database Backup</a:t>
            </a:r>
          </a:p>
          <a:p>
            <a:pPr algn="ctr" defTabSz="698612"/>
            <a:r>
              <a:rPr lang="en-US" sz="750" b="1" kern="0" dirty="0">
                <a:ln>
                  <a:solidFill>
                    <a:srgbClr val="FFFFFF">
                      <a:alpha val="0"/>
                    </a:srgbClr>
                  </a:solidFill>
                </a:ln>
                <a:solidFill>
                  <a:srgbClr val="000000"/>
                </a:solidFill>
                <a:latin typeface="Segoe UI Semibold" charset="0"/>
                <a:cs typeface="Segoe UI Semibold" charset="0"/>
              </a:rPr>
              <a:t>Log Shipping</a:t>
            </a:r>
          </a:p>
          <a:p>
            <a:pPr algn="ctr" defTabSz="698612"/>
            <a:r>
              <a:rPr lang="en-US" sz="750" b="1" kern="0" dirty="0">
                <a:ln>
                  <a:solidFill>
                    <a:srgbClr val="FFFFFF">
                      <a:alpha val="0"/>
                    </a:srgbClr>
                  </a:solidFill>
                </a:ln>
                <a:solidFill>
                  <a:srgbClr val="000000"/>
                </a:solidFill>
                <a:latin typeface="Segoe UI Semibold" charset="0"/>
                <a:cs typeface="Segoe UI Semibold" charset="0"/>
              </a:rPr>
              <a:t>Bulk Import</a:t>
            </a:r>
          </a:p>
          <a:p>
            <a:pPr algn="ctr" defTabSz="698612"/>
            <a:r>
              <a:rPr lang="en-US" sz="75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442108" y="2548785"/>
            <a:ext cx="1418114" cy="300082"/>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Database Experimentation </a:t>
            </a:r>
          </a:p>
          <a:p>
            <a:pPr defTabSz="698612">
              <a:lnSpc>
                <a:spcPct val="100000"/>
              </a:lnSpc>
              <a:spcAft>
                <a:spcPts val="0"/>
              </a:spcAft>
            </a:pPr>
            <a:r>
              <a:rPr lang="en-US" sz="750"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644341" y="3561719"/>
            <a:ext cx="1" cy="24168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3182725" y="3333359"/>
            <a:ext cx="983860" cy="646331"/>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SQL Server 2017</a:t>
            </a:r>
          </a:p>
          <a:p>
            <a:pPr defTabSz="698612">
              <a:lnSpc>
                <a:spcPct val="100000"/>
              </a:lnSpc>
              <a:spcAft>
                <a:spcPts val="0"/>
              </a:spcAft>
            </a:pPr>
            <a:r>
              <a:rPr lang="en-US" sz="750" dirty="0"/>
              <a:t>SQL Server 2019*</a:t>
            </a:r>
          </a:p>
          <a:p>
            <a:pPr defTabSz="698612">
              <a:lnSpc>
                <a:spcPct val="100000"/>
              </a:lnSpc>
              <a:spcAft>
                <a:spcPts val="0"/>
              </a:spcAft>
            </a:pPr>
            <a:r>
              <a:rPr lang="en-US" sz="750" dirty="0"/>
              <a:t>SQL Server in Azure Virtual Machine</a:t>
            </a:r>
          </a:p>
        </p:txBody>
      </p:sp>
      <p:grpSp>
        <p:nvGrpSpPr>
          <p:cNvPr id="102" name="Group 101">
            <a:extLst>
              <a:ext uri="{FF2B5EF4-FFF2-40B4-BE49-F238E27FC236}">
                <a16:creationId xmlns:a16="http://schemas.microsoft.com/office/drawing/2014/main" id="{3546881B-A3F7-45BA-ABA8-31EC10C12F4D}"/>
              </a:ext>
            </a:extLst>
          </p:cNvPr>
          <p:cNvGrpSpPr/>
          <p:nvPr/>
        </p:nvGrpSpPr>
        <p:grpSpPr>
          <a:xfrm>
            <a:off x="462332" y="3882856"/>
            <a:ext cx="447332" cy="456654"/>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dirty="0">
                <a:solidFill>
                  <a:prstClr val="black"/>
                </a:solidFill>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1932944" y="3657560"/>
            <a:ext cx="347081" cy="45598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675" dirty="0">
              <a:solidFill>
                <a:srgbClr val="0D0D0D"/>
              </a:solidFill>
              <a:latin typeface="Segoe UI"/>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020548"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2965483"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1959189" y="2023928"/>
            <a:ext cx="483368" cy="475125"/>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324" dirty="0">
                <a:solidFill>
                  <a:srgbClr val="0D0D0D"/>
                </a:solidFill>
                <a:latin typeface="Segoe UI Semibold"/>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4926729"/>
            <a:ext cx="983860"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34054" y="1842282"/>
            <a:ext cx="1463584"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462332" y="2062779"/>
            <a:ext cx="8469" cy="586145"/>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343" y="1810888"/>
            <a:ext cx="627644" cy="329513"/>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ED41AF72-AA66-4B25-AB0E-ABECE092A37C}"/>
              </a:ext>
            </a:extLst>
          </p:cNvPr>
          <p:cNvSpPr txBox="1"/>
          <p:nvPr/>
        </p:nvSpPr>
        <p:spPr>
          <a:xfrm>
            <a:off x="3144869" y="4643909"/>
            <a:ext cx="1063586" cy="282771"/>
          </a:xfrm>
          <a:prstGeom prst="rect">
            <a:avLst/>
          </a:prstGeom>
          <a:noFill/>
        </p:spPr>
        <p:txBody>
          <a:bodyPr wrap="square" lIns="51435" tIns="25718" rIns="51435" bIns="25718"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523959">
              <a:lnSpc>
                <a:spcPct val="100000"/>
              </a:lnSpc>
              <a:spcAft>
                <a:spcPts val="0"/>
              </a:spcAft>
              <a:defRPr/>
            </a:pPr>
            <a:r>
              <a:rPr lang="en-US" sz="750" dirty="0"/>
              <a:t>Query Tuning Assistant</a:t>
            </a:r>
          </a:p>
        </p:txBody>
      </p:sp>
      <p:grpSp>
        <p:nvGrpSpPr>
          <p:cNvPr id="118" name="Group 117">
            <a:extLst>
              <a:ext uri="{FF2B5EF4-FFF2-40B4-BE49-F238E27FC236}">
                <a16:creationId xmlns:a16="http://schemas.microsoft.com/office/drawing/2014/main" id="{118FBA71-A21A-491E-A73B-E28BD28E0170}"/>
              </a:ext>
            </a:extLst>
          </p:cNvPr>
          <p:cNvGrpSpPr/>
          <p:nvPr/>
        </p:nvGrpSpPr>
        <p:grpSpPr>
          <a:xfrm>
            <a:off x="3532680" y="4250267"/>
            <a:ext cx="362526" cy="356344"/>
            <a:chOff x="2612251" y="2884928"/>
            <a:chExt cx="644491" cy="633500"/>
          </a:xfrm>
        </p:grpSpPr>
        <p:sp>
          <p:nvSpPr>
            <p:cNvPr id="119" name="Cylinder 513">
              <a:extLst>
                <a:ext uri="{FF2B5EF4-FFF2-40B4-BE49-F238E27FC236}">
                  <a16:creationId xmlns:a16="http://schemas.microsoft.com/office/drawing/2014/main" id="{E68BE2F3-B4DF-4C30-8076-1D5A9440D4BF}"/>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defTabSz="524516" fontAlgn="base">
                <a:lnSpc>
                  <a:spcPct val="90000"/>
                </a:lnSpc>
                <a:spcBef>
                  <a:spcPct val="0"/>
                </a:spcBef>
                <a:spcAft>
                  <a:spcPct val="0"/>
                </a:spcAft>
                <a:defRPr/>
              </a:pPr>
              <a:endParaRPr lang="en-US" sz="993" dirty="0">
                <a:solidFill>
                  <a:srgbClr val="0D0D0D"/>
                </a:solidFill>
                <a:latin typeface="Segoe UI Semibold"/>
                <a:ea typeface="Segoe UI" pitchFamily="34" charset="0"/>
                <a:cs typeface="Segoe UI" pitchFamily="34" charset="0"/>
              </a:endParaRPr>
            </a:p>
          </p:txBody>
        </p:sp>
        <p:grpSp>
          <p:nvGrpSpPr>
            <p:cNvPr id="120" name="Group 119">
              <a:extLst>
                <a:ext uri="{FF2B5EF4-FFF2-40B4-BE49-F238E27FC236}">
                  <a16:creationId xmlns:a16="http://schemas.microsoft.com/office/drawing/2014/main" id="{AE3DDB29-ECC0-4345-B45E-E231403FB03D}"/>
                </a:ext>
              </a:extLst>
            </p:cNvPr>
            <p:cNvGrpSpPr>
              <a:grpSpLocks noChangeAspect="1"/>
            </p:cNvGrpSpPr>
            <p:nvPr/>
          </p:nvGrpSpPr>
          <p:grpSpPr>
            <a:xfrm>
              <a:off x="2847932" y="2884928"/>
              <a:ext cx="408810" cy="454341"/>
              <a:chOff x="1976964" y="1368618"/>
              <a:chExt cx="467797" cy="725944"/>
            </a:xfrm>
            <a:solidFill>
              <a:schemeClr val="bg1"/>
            </a:solidFill>
          </p:grpSpPr>
          <p:sp>
            <p:nvSpPr>
              <p:cNvPr id="121" name="Freeform 413">
                <a:extLst>
                  <a:ext uri="{FF2B5EF4-FFF2-40B4-BE49-F238E27FC236}">
                    <a16:creationId xmlns:a16="http://schemas.microsoft.com/office/drawing/2014/main" id="{9DAB1559-6EDC-46C7-9758-EA0DC4AC4487}"/>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sp>
            <p:nvSpPr>
              <p:cNvPr id="122" name="Freeform 415">
                <a:extLst>
                  <a:ext uri="{FF2B5EF4-FFF2-40B4-BE49-F238E27FC236}">
                    <a16:creationId xmlns:a16="http://schemas.microsoft.com/office/drawing/2014/main" id="{5FBD45A8-617B-4DC8-9821-8052639D9767}"/>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grpSp>
      </p:grpSp>
      <p:cxnSp>
        <p:nvCxnSpPr>
          <p:cNvPr id="123" name="Straight Arrow Connector 122">
            <a:extLst>
              <a:ext uri="{FF2B5EF4-FFF2-40B4-BE49-F238E27FC236}">
                <a16:creationId xmlns:a16="http://schemas.microsoft.com/office/drawing/2014/main" id="{469DB93C-05BC-4E87-BC34-37D5D52CDFDE}"/>
              </a:ext>
            </a:extLst>
          </p:cNvPr>
          <p:cNvCxnSpPr>
            <a:cxnSpLocks/>
          </p:cNvCxnSpPr>
          <p:nvPr/>
        </p:nvCxnSpPr>
        <p:spPr>
          <a:xfrm flipH="1">
            <a:off x="3685450" y="4005109"/>
            <a:ext cx="1" cy="18126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79F8B03-567A-40A8-8403-EC04806AD337}"/>
              </a:ext>
            </a:extLst>
          </p:cNvPr>
          <p:cNvGrpSpPr/>
          <p:nvPr/>
        </p:nvGrpSpPr>
        <p:grpSpPr>
          <a:xfrm>
            <a:off x="5241864" y="2172923"/>
            <a:ext cx="2909978" cy="2050931"/>
            <a:chOff x="6989151" y="2897230"/>
            <a:chExt cx="3879971" cy="2734575"/>
          </a:xfrm>
        </p:grpSpPr>
        <p:grpSp>
          <p:nvGrpSpPr>
            <p:cNvPr id="17" name="Group 16">
              <a:extLst>
                <a:ext uri="{FF2B5EF4-FFF2-40B4-BE49-F238E27FC236}">
                  <a16:creationId xmlns:a16="http://schemas.microsoft.com/office/drawing/2014/main" id="{144B8D75-E80E-4219-B2CD-A4F0429270D4}"/>
                </a:ext>
              </a:extLst>
            </p:cNvPr>
            <p:cNvGrpSpPr/>
            <p:nvPr/>
          </p:nvGrpSpPr>
          <p:grpSpPr>
            <a:xfrm>
              <a:off x="6989151" y="2897230"/>
              <a:ext cx="3273743" cy="2734575"/>
              <a:chOff x="7027546" y="3514085"/>
              <a:chExt cx="3273743" cy="2734575"/>
            </a:xfrm>
          </p:grpSpPr>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7546" y="3514085"/>
                <a:ext cx="1298540" cy="2734575"/>
                <a:chOff x="5358763" y="6558080"/>
                <a:chExt cx="2039082"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8763" y="10489684"/>
                  <a:ext cx="1537157" cy="362473"/>
                </a:xfrm>
                <a:prstGeom prst="rect">
                  <a:avLst/>
                </a:prstGeom>
                <a:noFill/>
              </p:spPr>
              <p:txBody>
                <a:bodyPr wrap="none" lIns="0" tIns="34290" rIns="0" bIns="34290" rtlCol="0">
                  <a:spAutoFit/>
                </a:bodyPr>
                <a:lstStyle/>
                <a:p>
                  <a:pPr algn="r" defTabSz="685800">
                    <a:lnSpc>
                      <a:spcPct val="90000"/>
                    </a:lnSpc>
                    <a:spcAft>
                      <a:spcPts val="450"/>
                    </a:spcAft>
                    <a:defRPr/>
                  </a:pPr>
                  <a:r>
                    <a:rPr lang="en-US" sz="750" dirty="0">
                      <a:solidFill>
                        <a:srgbClr val="A33539"/>
                      </a:solidFill>
                      <a:latin typeface="Segoe UI Semibold" panose="020B0702040204020203" pitchFamily="34" charset="0"/>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4" name="Freeform 188">
              <a:extLst>
                <a:ext uri="{FF2B5EF4-FFF2-40B4-BE49-F238E27FC236}">
                  <a16:creationId xmlns:a16="http://schemas.microsoft.com/office/drawing/2014/main" id="{AB691464-468F-4F2D-AA3A-47F8F18492D9}"/>
                </a:ext>
              </a:extLst>
            </p:cNvPr>
            <p:cNvSpPr/>
            <p:nvPr/>
          </p:nvSpPr>
          <p:spPr bwMode="auto">
            <a:xfrm>
              <a:off x="10416480" y="392343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6" name="Group 125">
            <a:extLst>
              <a:ext uri="{FF2B5EF4-FFF2-40B4-BE49-F238E27FC236}">
                <a16:creationId xmlns:a16="http://schemas.microsoft.com/office/drawing/2014/main" id="{93CDB3DD-A83F-409F-BF24-0C4C3691043A}"/>
              </a:ext>
            </a:extLst>
          </p:cNvPr>
          <p:cNvGrpSpPr/>
          <p:nvPr/>
        </p:nvGrpSpPr>
        <p:grpSpPr>
          <a:xfrm>
            <a:off x="3306503" y="2820609"/>
            <a:ext cx="854172" cy="482088"/>
            <a:chOff x="5697115" y="4110164"/>
            <a:chExt cx="1138896" cy="642784"/>
          </a:xfrm>
        </p:grpSpPr>
        <p:pic>
          <p:nvPicPr>
            <p:cNvPr id="127" name="Picture 126" descr="A close up of a sign&#10;&#10;Description automatically generated">
              <a:extLst>
                <a:ext uri="{FF2B5EF4-FFF2-40B4-BE49-F238E27FC236}">
                  <a16:creationId xmlns:a16="http://schemas.microsoft.com/office/drawing/2014/main" id="{3A80F4EC-2AC2-43A1-BD60-1DA60436D83D}"/>
                </a:ext>
              </a:extLst>
            </p:cNvPr>
            <p:cNvPicPr>
              <a:picLocks noChangeAspect="1"/>
            </p:cNvPicPr>
            <p:nvPr/>
          </p:nvPicPr>
          <p:blipFill>
            <a:blip r:embed="rId9"/>
            <a:stretch>
              <a:fillRect/>
            </a:stretch>
          </p:blipFill>
          <p:spPr>
            <a:xfrm>
              <a:off x="6228034" y="4144971"/>
              <a:ext cx="607977" cy="607977"/>
            </a:xfrm>
            <a:prstGeom prst="rect">
              <a:avLst/>
            </a:prstGeom>
          </p:spPr>
        </p:pic>
        <p:sp>
          <p:nvSpPr>
            <p:cNvPr id="128" name="Freeform 188">
              <a:extLst>
                <a:ext uri="{FF2B5EF4-FFF2-40B4-BE49-F238E27FC236}">
                  <a16:creationId xmlns:a16="http://schemas.microsoft.com/office/drawing/2014/main" id="{994D550C-39A1-4D0A-9693-7E5ABD58FC5D}"/>
                </a:ext>
              </a:extLst>
            </p:cNvPr>
            <p:cNvSpPr/>
            <p:nvPr/>
          </p:nvSpPr>
          <p:spPr bwMode="auto">
            <a:xfrm>
              <a:off x="5697115" y="411016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2" name="Freeform 188">
            <a:extLst>
              <a:ext uri="{FF2B5EF4-FFF2-40B4-BE49-F238E27FC236}">
                <a16:creationId xmlns:a16="http://schemas.microsoft.com/office/drawing/2014/main" id="{D32E6141-BEDB-4EF5-8A06-EAA3FAF90AB7}"/>
              </a:ext>
            </a:extLst>
          </p:cNvPr>
          <p:cNvSpPr/>
          <p:nvPr/>
        </p:nvSpPr>
        <p:spPr bwMode="auto">
          <a:xfrm>
            <a:off x="502640" y="2834174"/>
            <a:ext cx="339482" cy="43540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P spid="1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Questions?</a:t>
            </a:r>
          </a:p>
        </p:txBody>
      </p:sp>
      <p:sp>
        <p:nvSpPr>
          <p:cNvPr id="3" name="Rectangle 2">
            <a:extLst>
              <a:ext uri="{FF2B5EF4-FFF2-40B4-BE49-F238E27FC236}">
                <a16:creationId xmlns:a16="http://schemas.microsoft.com/office/drawing/2014/main" id="{68BDD2AC-928D-40FD-9ED3-4482789B3ABF}"/>
              </a:ext>
            </a:extLst>
          </p:cNvPr>
          <p:cNvSpPr/>
          <p:nvPr/>
        </p:nvSpPr>
        <p:spPr>
          <a:xfrm>
            <a:off x="5154929" y="4583431"/>
            <a:ext cx="4021725" cy="56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AFAFA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50427B6F-1745-4861-8709-C1F05AC0ECB4}"/>
              </a:ext>
            </a:extLst>
          </p:cNvPr>
          <p:cNvPicPr>
            <a:picLocks noChangeAspect="1"/>
          </p:cNvPicPr>
          <p:nvPr/>
        </p:nvPicPr>
        <p:blipFill>
          <a:blip r:embed="rId3"/>
          <a:stretch>
            <a:fillRect/>
          </a:stretch>
        </p:blipFill>
        <p:spPr>
          <a:xfrm>
            <a:off x="8409214" y="4674930"/>
            <a:ext cx="594266" cy="377130"/>
          </a:xfrm>
          <a:prstGeom prst="rect">
            <a:avLst/>
          </a:prstGeom>
        </p:spPr>
      </p:pic>
      <p:pic>
        <p:nvPicPr>
          <p:cNvPr id="6" name="Picture 5">
            <a:extLst>
              <a:ext uri="{FF2B5EF4-FFF2-40B4-BE49-F238E27FC236}">
                <a16:creationId xmlns:a16="http://schemas.microsoft.com/office/drawing/2014/main" id="{40076A82-BAEB-4DF2-BF0C-EE6418BA1D7D}"/>
              </a:ext>
            </a:extLst>
          </p:cNvPr>
          <p:cNvPicPr>
            <a:picLocks noChangeAspect="1"/>
          </p:cNvPicPr>
          <p:nvPr/>
        </p:nvPicPr>
        <p:blipFill>
          <a:blip r:embed="rId4"/>
          <a:stretch>
            <a:fillRect/>
          </a:stretch>
        </p:blipFill>
        <p:spPr>
          <a:xfrm>
            <a:off x="7177615" y="4680533"/>
            <a:ext cx="1076475" cy="371527"/>
          </a:xfrm>
          <a:prstGeom prst="rect">
            <a:avLst/>
          </a:prstGeom>
        </p:spPr>
      </p:pic>
    </p:spTree>
    <p:extLst>
      <p:ext uri="{BB962C8B-B14F-4D97-AF65-F5344CB8AC3E}">
        <p14:creationId xmlns:p14="http://schemas.microsoft.com/office/powerpoint/2010/main" val="37771585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288758" y="290134"/>
            <a:ext cx="8263890" cy="415499"/>
          </a:xfrm>
        </p:spPr>
        <p:txBody>
          <a:bodyPr/>
          <a:lstStyle/>
          <a:p>
            <a:r>
              <a:rPr lang="en-US" dirty="0"/>
              <a:t>Learn more </a:t>
            </a:r>
          </a:p>
        </p:txBody>
      </p:sp>
      <p:graphicFrame>
        <p:nvGraphicFramePr>
          <p:cNvPr id="3" name="Diagram 2">
            <a:extLst>
              <a:ext uri="{FF2B5EF4-FFF2-40B4-BE49-F238E27FC236}">
                <a16:creationId xmlns:a16="http://schemas.microsoft.com/office/drawing/2014/main" id="{450F8140-8D50-4060-AB84-8BA519E2BD0D}"/>
              </a:ext>
            </a:extLst>
          </p:cNvPr>
          <p:cNvGraphicFramePr/>
          <p:nvPr>
            <p:extLst/>
          </p:nvPr>
        </p:nvGraphicFramePr>
        <p:xfrm>
          <a:off x="570165" y="1239715"/>
          <a:ext cx="7982482" cy="3472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p:txBody>
          <a:bodyPr/>
          <a:lstStyle/>
          <a:p>
            <a:r>
              <a:rPr lang="en-US" dirty="0"/>
              <a:t>Modernizing the WideWorldImporters Company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440055" y="1015077"/>
            <a:ext cx="8263890" cy="3600986"/>
          </a:xfrm>
        </p:spPr>
        <p:txBody>
          <a:bodyPr/>
          <a:lstStyle/>
          <a:p>
            <a:r>
              <a:rPr lang="en-US" sz="1800" dirty="0"/>
              <a:t>Mixture of SQL Server 2008, 2014, and 2016 servers</a:t>
            </a:r>
          </a:p>
          <a:p>
            <a:r>
              <a:rPr lang="en-US" sz="1800" dirty="0"/>
              <a:t>Expensive ETL applications for data sources outside of SQL Server</a:t>
            </a:r>
          </a:p>
          <a:p>
            <a:r>
              <a:rPr lang="en-US" sz="1800" dirty="0"/>
              <a:t>Should we use “Big Data” technologies?</a:t>
            </a:r>
          </a:p>
          <a:p>
            <a:r>
              <a:rPr lang="en-US" sz="1800" dirty="0"/>
              <a:t>Query performance tuning expensive</a:t>
            </a:r>
          </a:p>
          <a:p>
            <a:r>
              <a:rPr lang="en-US" sz="1800" dirty="0"/>
              <a:t>Some database applications suffer from I/O performance</a:t>
            </a:r>
          </a:p>
          <a:p>
            <a:r>
              <a:rPr lang="en-US" sz="1800" dirty="0"/>
              <a:t>Need data secure end-to-end with classification and auditing</a:t>
            </a:r>
          </a:p>
          <a:p>
            <a:r>
              <a:rPr lang="en-US" sz="1800" dirty="0"/>
              <a:t>Applications need better availability and less downtime</a:t>
            </a:r>
          </a:p>
          <a:p>
            <a:r>
              <a:rPr lang="en-US" sz="1800" dirty="0"/>
              <a:t>Our company uses a mixture of different operating system platforms</a:t>
            </a:r>
          </a:p>
          <a:p>
            <a:r>
              <a:rPr lang="en-US" sz="1800" dirty="0"/>
              <a:t>Popularity of containerized applications growing</a:t>
            </a:r>
          </a:p>
          <a:p>
            <a:r>
              <a:rPr lang="en-US" sz="1800" dirty="0"/>
              <a:t>What, when, and how should I migrate to the cloud?</a:t>
            </a:r>
          </a:p>
          <a:p>
            <a:r>
              <a:rPr lang="en-US" sz="1800" dirty="0"/>
              <a:t>Desire to build more intelligent applications with AI and Machine Learning</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350108" y="148171"/>
            <a:ext cx="8263890" cy="415499"/>
          </a:xfrm>
        </p:spPr>
        <p:txBody>
          <a:bodyPr/>
          <a:lstStyle/>
          <a:p>
            <a:r>
              <a:rPr lang="en-US" dirty="0"/>
              <a:t>Azure Data Modernization Choices</a:t>
            </a:r>
          </a:p>
        </p:txBody>
      </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434" y="2256355"/>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4691033" y="2936237"/>
            <a:ext cx="836322" cy="836322"/>
          </a:xfrm>
          <a:prstGeom prst="rect">
            <a:avLst/>
          </a:prstGeom>
        </p:spPr>
      </p:pic>
      <p:sp>
        <p:nvSpPr>
          <p:cNvPr id="14" name="TextBox 13">
            <a:extLst>
              <a:ext uri="{FF2B5EF4-FFF2-40B4-BE49-F238E27FC236}">
                <a16:creationId xmlns:a16="http://schemas.microsoft.com/office/drawing/2014/main" id="{D4301970-8EF5-4AED-8FB7-A51120ECD60F}"/>
              </a:ext>
            </a:extLst>
          </p:cNvPr>
          <p:cNvSpPr txBox="1"/>
          <p:nvPr/>
        </p:nvSpPr>
        <p:spPr>
          <a:xfrm>
            <a:off x="265683" y="2676509"/>
            <a:ext cx="1615955" cy="923330"/>
          </a:xfrm>
          <a:prstGeom prst="rect">
            <a:avLst/>
          </a:prstGeom>
          <a:solidFill>
            <a:schemeClr val="bg1">
              <a:lumMod val="75000"/>
            </a:schemeClr>
          </a:solid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2008</a:t>
            </a:r>
          </a:p>
          <a:p>
            <a:pPr defTabSz="685775"/>
            <a:r>
              <a:rPr lang="en-US" sz="1500" dirty="0">
                <a:gradFill>
                  <a:gsLst>
                    <a:gs pos="2917">
                      <a:prstClr val="black"/>
                    </a:gs>
                    <a:gs pos="30000">
                      <a:prstClr val="black"/>
                    </a:gs>
                  </a:gsLst>
                  <a:lin ang="5400000" scaled="0"/>
                </a:gradFill>
                <a:latin typeface="Segoe UI"/>
              </a:rPr>
              <a:t>SQL Server 2008R2</a:t>
            </a:r>
          </a:p>
          <a:p>
            <a:pPr defTabSz="685775"/>
            <a:r>
              <a:rPr lang="en-US" sz="1500" dirty="0">
                <a:gradFill>
                  <a:gsLst>
                    <a:gs pos="2917">
                      <a:prstClr val="black"/>
                    </a:gs>
                    <a:gs pos="30000">
                      <a:prstClr val="black"/>
                    </a:gs>
                  </a:gsLst>
                  <a:lin ang="5400000" scaled="0"/>
                </a:gradFill>
                <a:latin typeface="Segoe UI"/>
              </a:rPr>
              <a:t>SQL Server 2012</a:t>
            </a:r>
          </a:p>
          <a:p>
            <a:pPr defTabSz="685775"/>
            <a:r>
              <a:rPr lang="en-US" sz="1500" dirty="0">
                <a:gradFill>
                  <a:gsLst>
                    <a:gs pos="2917">
                      <a:prstClr val="black"/>
                    </a:gs>
                    <a:gs pos="30000">
                      <a:prstClr val="black"/>
                    </a:gs>
                  </a:gsLst>
                  <a:lin ang="5400000" scaled="0"/>
                </a:gradFill>
                <a:latin typeface="Segoe UI"/>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3012581" y="977856"/>
            <a:ext cx="1396344" cy="692497"/>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2016</a:t>
            </a:r>
          </a:p>
          <a:p>
            <a:pPr defTabSz="685775"/>
            <a:r>
              <a:rPr lang="en-US" sz="1500" dirty="0">
                <a:gradFill>
                  <a:gsLst>
                    <a:gs pos="2917">
                      <a:prstClr val="black"/>
                    </a:gs>
                    <a:gs pos="30000">
                      <a:prstClr val="black"/>
                    </a:gs>
                  </a:gsLst>
                  <a:lin ang="5400000" scaled="0"/>
                </a:gradFill>
                <a:latin typeface="Segoe UI"/>
              </a:rPr>
              <a:t>SQL Server 2017</a:t>
            </a:r>
          </a:p>
          <a:p>
            <a:pPr defTabSz="685775"/>
            <a:r>
              <a:rPr lang="en-US" sz="1500" dirty="0">
                <a:gradFill>
                  <a:gsLst>
                    <a:gs pos="2917">
                      <a:prstClr val="black"/>
                    </a:gs>
                    <a:gs pos="30000">
                      <a:prstClr val="black"/>
                    </a:gs>
                  </a:gsLst>
                  <a:lin ang="5400000" scaled="0"/>
                </a:gradFill>
                <a:latin typeface="Segoe UI"/>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4168634" y="2095521"/>
            <a:ext cx="2391424"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in </a:t>
            </a:r>
          </a:p>
          <a:p>
            <a:pPr defTabSz="685775"/>
            <a:r>
              <a:rPr lang="en-US" sz="1500" dirty="0">
                <a:gradFill>
                  <a:gsLst>
                    <a:gs pos="2917">
                      <a:prstClr val="black"/>
                    </a:gs>
                    <a:gs pos="30000">
                      <a:prstClr val="black"/>
                    </a:gs>
                  </a:gsLst>
                  <a:lin ang="5400000" scaled="0"/>
                </a:gradFill>
                <a:latin typeface="Segoe UI"/>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5364562" y="2920973"/>
            <a:ext cx="3330720"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Database</a:t>
            </a:r>
          </a:p>
          <a:p>
            <a:pPr defTabSz="685775"/>
            <a:r>
              <a:rPr lang="en-US" sz="1500" dirty="0">
                <a:gradFill>
                  <a:gsLst>
                    <a:gs pos="2917">
                      <a:prstClr val="black"/>
                    </a:gs>
                    <a:gs pos="30000">
                      <a:prstClr val="black"/>
                    </a:gs>
                  </a:gsLst>
                  <a:lin ang="5400000" scaled="0"/>
                </a:gradFill>
                <a:latin typeface="Segoe UI"/>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7028935" y="4131965"/>
            <a:ext cx="1376018"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 </a:t>
            </a:r>
          </a:p>
          <a:p>
            <a:pPr defTabSz="685775"/>
            <a:r>
              <a:rPr lang="en-US" sz="1500" dirty="0">
                <a:gradFill>
                  <a:gsLst>
                    <a:gs pos="2917">
                      <a:prstClr val="black"/>
                    </a:gs>
                    <a:gs pos="30000">
                      <a:prstClr val="black"/>
                    </a:gs>
                  </a:gsLst>
                  <a:lin ang="5400000" scaled="0"/>
                </a:gradFill>
                <a:latin typeface="Segoe UI"/>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5527355" y="3427151"/>
            <a:ext cx="514756" cy="230832"/>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p:cNvCxnSpPr>
          <p:nvPr/>
        </p:nvCxnSpPr>
        <p:spPr>
          <a:xfrm flipV="1">
            <a:off x="1881638" y="1699704"/>
            <a:ext cx="615265" cy="14384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1881638" y="2368504"/>
            <a:ext cx="1343482" cy="7696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1881638" y="3138174"/>
            <a:ext cx="2809395" cy="216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p:cNvCxnSpPr>
          <p:nvPr/>
        </p:nvCxnSpPr>
        <p:spPr>
          <a:xfrm>
            <a:off x="1881638" y="3138174"/>
            <a:ext cx="4022164" cy="12350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4691034" y="1318338"/>
            <a:ext cx="1640188" cy="318401"/>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4435013" y="1279201"/>
            <a:ext cx="155929" cy="3501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prstClr val="black"/>
              </a:solidFill>
              <a:latin typeface="Segoe UI"/>
            </a:endParaRPr>
          </a:p>
        </p:txBody>
      </p:sp>
      <p:sp>
        <p:nvSpPr>
          <p:cNvPr id="35" name="Freeform 188">
            <a:extLst>
              <a:ext uri="{FF2B5EF4-FFF2-40B4-BE49-F238E27FC236}">
                <a16:creationId xmlns:a16="http://schemas.microsoft.com/office/drawing/2014/main" id="{5923CF23-0F72-4795-9D4D-3047B914F7E5}"/>
              </a:ext>
            </a:extLst>
          </p:cNvPr>
          <p:cNvSpPr/>
          <p:nvPr/>
        </p:nvSpPr>
        <p:spPr bwMode="auto">
          <a:xfrm>
            <a:off x="2261482" y="967452"/>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Group 19">
            <a:extLst>
              <a:ext uri="{FF2B5EF4-FFF2-40B4-BE49-F238E27FC236}">
                <a16:creationId xmlns:a16="http://schemas.microsoft.com/office/drawing/2014/main" id="{59F576FE-5E7E-4C14-9F16-86E95F81A347}"/>
              </a:ext>
            </a:extLst>
          </p:cNvPr>
          <p:cNvGrpSpPr/>
          <p:nvPr/>
        </p:nvGrpSpPr>
        <p:grpSpPr>
          <a:xfrm>
            <a:off x="3225119" y="1990187"/>
            <a:ext cx="897170" cy="820927"/>
            <a:chOff x="4300159" y="2653582"/>
            <a:chExt cx="1196226" cy="1094569"/>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870632F-5CE1-4D57-825C-5EC9726A9C2E}"/>
                </a:ext>
              </a:extLst>
            </p:cNvPr>
            <p:cNvGrpSpPr/>
            <p:nvPr/>
          </p:nvGrpSpPr>
          <p:grpSpPr>
            <a:xfrm>
              <a:off x="5058484" y="3186521"/>
              <a:ext cx="437901" cy="561630"/>
              <a:chOff x="5058484" y="3186521"/>
              <a:chExt cx="437901" cy="561630"/>
            </a:xfrm>
          </p:grpSpPr>
          <p:sp>
            <p:nvSpPr>
              <p:cNvPr id="12" name="Rectangle 11">
                <a:extLst>
                  <a:ext uri="{FF2B5EF4-FFF2-40B4-BE49-F238E27FC236}">
                    <a16:creationId xmlns:a16="http://schemas.microsoft.com/office/drawing/2014/main" id="{1314A73C-E0BE-4CE6-94B8-237357D1686F}"/>
                  </a:ext>
                </a:extLst>
              </p:cNvPr>
              <p:cNvSpPr/>
              <p:nvPr/>
            </p:nvSpPr>
            <p:spPr bwMode="auto">
              <a:xfrm>
                <a:off x="5120277" y="3216275"/>
                <a:ext cx="321673" cy="232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188">
                <a:extLst>
                  <a:ext uri="{FF2B5EF4-FFF2-40B4-BE49-F238E27FC236}">
                    <a16:creationId xmlns:a16="http://schemas.microsoft.com/office/drawing/2014/main" id="{FB0AFCCA-9AEC-44A8-884B-EE98D4144AAC}"/>
                  </a:ext>
                </a:extLst>
              </p:cNvPr>
              <p:cNvSpPr/>
              <p:nvPr/>
            </p:nvSpPr>
            <p:spPr bwMode="auto">
              <a:xfrm>
                <a:off x="5058484" y="3186521"/>
                <a:ext cx="437901" cy="56163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pic>
        <p:nvPicPr>
          <p:cNvPr id="27" name="Picture 26" descr="A close up of a sign&#10;&#10;Description automatically generated">
            <a:extLst>
              <a:ext uri="{FF2B5EF4-FFF2-40B4-BE49-F238E27FC236}">
                <a16:creationId xmlns:a16="http://schemas.microsoft.com/office/drawing/2014/main" id="{C4A153DE-EFBF-4277-9283-72A7A94AAFF4}"/>
              </a:ext>
            </a:extLst>
          </p:cNvPr>
          <p:cNvPicPr>
            <a:picLocks noChangeAspect="1"/>
          </p:cNvPicPr>
          <p:nvPr/>
        </p:nvPicPr>
        <p:blipFill>
          <a:blip r:embed="rId7"/>
          <a:stretch>
            <a:fillRect/>
          </a:stretch>
        </p:blipFill>
        <p:spPr>
          <a:xfrm>
            <a:off x="5909803" y="3833061"/>
            <a:ext cx="1059473" cy="1059473"/>
          </a:xfrm>
          <a:prstGeom prst="rect">
            <a:avLst/>
          </a:prstGeom>
        </p:spPr>
      </p:pic>
    </p:spTree>
    <p:extLst>
      <p:ext uri="{BB962C8B-B14F-4D97-AF65-F5344CB8AC3E}">
        <p14:creationId xmlns:p14="http://schemas.microsoft.com/office/powerpoint/2010/main" val="343386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Demo</a:t>
            </a:r>
          </a:p>
        </p:txBody>
      </p:sp>
      <p:sp>
        <p:nvSpPr>
          <p:cNvPr id="3" name="Rectangle 2">
            <a:extLst>
              <a:ext uri="{FF2B5EF4-FFF2-40B4-BE49-F238E27FC236}">
                <a16:creationId xmlns:a16="http://schemas.microsoft.com/office/drawing/2014/main" id="{68BDD2AC-928D-40FD-9ED3-4482789B3ABF}"/>
              </a:ext>
            </a:extLst>
          </p:cNvPr>
          <p:cNvSpPr/>
          <p:nvPr/>
        </p:nvSpPr>
        <p:spPr>
          <a:xfrm>
            <a:off x="5154929" y="4583431"/>
            <a:ext cx="4021725" cy="56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AFAFA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50427B6F-1745-4861-8709-C1F05AC0ECB4}"/>
              </a:ext>
            </a:extLst>
          </p:cNvPr>
          <p:cNvPicPr>
            <a:picLocks noChangeAspect="1"/>
          </p:cNvPicPr>
          <p:nvPr/>
        </p:nvPicPr>
        <p:blipFill>
          <a:blip r:embed="rId3"/>
          <a:stretch>
            <a:fillRect/>
          </a:stretch>
        </p:blipFill>
        <p:spPr>
          <a:xfrm>
            <a:off x="8409214" y="4674930"/>
            <a:ext cx="594266" cy="377130"/>
          </a:xfrm>
          <a:prstGeom prst="rect">
            <a:avLst/>
          </a:prstGeom>
        </p:spPr>
      </p:pic>
      <p:pic>
        <p:nvPicPr>
          <p:cNvPr id="6" name="Picture 5">
            <a:extLst>
              <a:ext uri="{FF2B5EF4-FFF2-40B4-BE49-F238E27FC236}">
                <a16:creationId xmlns:a16="http://schemas.microsoft.com/office/drawing/2014/main" id="{40076A82-BAEB-4DF2-BF0C-EE6418BA1D7D}"/>
              </a:ext>
            </a:extLst>
          </p:cNvPr>
          <p:cNvPicPr>
            <a:picLocks noChangeAspect="1"/>
          </p:cNvPicPr>
          <p:nvPr/>
        </p:nvPicPr>
        <p:blipFill>
          <a:blip r:embed="rId4"/>
          <a:stretch>
            <a:fillRect/>
          </a:stretch>
        </p:blipFill>
        <p:spPr>
          <a:xfrm>
            <a:off x="7177615" y="4680533"/>
            <a:ext cx="1076475" cy="371527"/>
          </a:xfrm>
          <a:prstGeom prst="rect">
            <a:avLst/>
          </a:prstGeom>
        </p:spPr>
      </p:pic>
    </p:spTree>
    <p:extLst>
      <p:ext uri="{BB962C8B-B14F-4D97-AF65-F5344CB8AC3E}">
        <p14:creationId xmlns:p14="http://schemas.microsoft.com/office/powerpoint/2010/main" val="38129707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736647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defRPr/>
            </a:pPr>
            <a:r>
              <a:rPr lang="en-US" sz="900" b="1" kern="0" dirty="0">
                <a:solidFill>
                  <a:srgbClr val="0078D7"/>
                </a:solidFill>
                <a:latin typeface="Segoe UI Semibold" charset="0"/>
                <a:ea typeface="Segoe UI Semibold" charset="0"/>
                <a:cs typeface="Segoe UI Semibold" charset="0"/>
              </a:rPr>
              <a:t>Insights in minutes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rich reports</a:t>
            </a:r>
          </a:p>
        </p:txBody>
      </p:sp>
      <p:sp>
        <p:nvSpPr>
          <p:cNvPr id="179" name="Rectangle 178"/>
          <p:cNvSpPr/>
          <p:nvPr/>
        </p:nvSpPr>
        <p:spPr bwMode="auto">
          <a:xfrm>
            <a:off x="199306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Choice of platform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557533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secure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over the last 8 years</a:t>
            </a:r>
            <a:r>
              <a:rPr lang="en-US" sz="900" b="1" kern="0" baseline="30000" dirty="0">
                <a:solidFill>
                  <a:srgbClr val="0078D7"/>
                </a:solidFill>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5523966" y="1647409"/>
          <a:ext cx="1626391" cy="1617903"/>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7839620" y="2256961"/>
            <a:ext cx="578898" cy="79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505050"/>
              </a:solidFill>
              <a:latin typeface="Segoe UI"/>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7414477" y="2819191"/>
            <a:ext cx="1481327" cy="442365"/>
          </a:xfrm>
          <a:prstGeom prst="rect">
            <a:avLst/>
          </a:prstGeom>
          <a:noFill/>
        </p:spPr>
        <p:txBody>
          <a:bodyPr wrap="square" lIns="68580" tIns="34290" rIns="68580" bIns="34290" rtlCol="0" anchor="b">
            <a:spAutoFit/>
          </a:bodyPr>
          <a:lstStyle/>
          <a:p>
            <a:pPr algn="ctr" defTabSz="698226">
              <a:lnSpc>
                <a:spcPct val="105000"/>
              </a:lnSpc>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The best of Power BI and</a:t>
            </a:r>
            <a:br>
              <a:rPr lang="en-US" sz="788" kern="0" dirty="0">
                <a:solidFill>
                  <a:srgbClr val="1A1A1A"/>
                </a:solidFill>
                <a:latin typeface="Segoe UI" panose="020B0502040204020203" pitchFamily="34" charset="0"/>
                <a:ea typeface="Segoe UI Semilight" charset="0"/>
                <a:cs typeface="Segoe UI" panose="020B0502040204020203" pitchFamily="34" charset="0"/>
              </a:rPr>
            </a:br>
            <a:r>
              <a:rPr lang="en-US" sz="788" kern="0" dirty="0">
                <a:solidFill>
                  <a:srgbClr val="1A1A1A"/>
                </a:solidFill>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7805594" y="2257957"/>
            <a:ext cx="578898" cy="79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002050"/>
              </a:solidFill>
              <a:latin typeface="Segoe UI"/>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378420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3934282" y="2742247"/>
            <a:ext cx="1277177" cy="519309"/>
          </a:xfrm>
          <a:prstGeom prst="rect">
            <a:avLst/>
          </a:prstGeom>
        </p:spPr>
        <p:txBody>
          <a:bodyPr wrap="square" lIns="68580" tIns="34290" rIns="68580" bIns="3429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OLTP performance</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1</a:t>
            </a:r>
          </a:p>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DW performance on 1TB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2</a:t>
            </a:r>
            <a:r>
              <a:rPr lang="en-US" sz="788" kern="0" dirty="0">
                <a:solidFill>
                  <a:srgbClr val="1A1A1A"/>
                </a:solidFill>
                <a:latin typeface="Segoe UI" panose="020B0502040204020203" pitchFamily="34" charset="0"/>
                <a:ea typeface="Segoe UI Semilight" charset="0"/>
                <a:cs typeface="Segoe UI" panose="020B0502040204020203" pitchFamily="34" charset="0"/>
              </a:rPr>
              <a:t>, 10TB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3</a:t>
            </a:r>
            <a:r>
              <a:rPr lang="en-US" sz="788" kern="0" dirty="0">
                <a:solidFill>
                  <a:srgbClr val="1A1A1A"/>
                </a:solidFill>
                <a:latin typeface="Segoe UI" panose="020B0502040204020203" pitchFamily="34" charset="0"/>
                <a:ea typeface="Segoe UI Semilight" charset="0"/>
                <a:cs typeface="Segoe UI" panose="020B0502040204020203" pitchFamily="34" charset="0"/>
              </a:rPr>
              <a:t>, and 30TB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367730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6843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5957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88616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143487" y="4191318"/>
            <a:ext cx="6857027"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345633" y="4324562"/>
            <a:ext cx="797855" cy="201465"/>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698226">
              <a:spcAft>
                <a:spcPts val="450"/>
              </a:spcAft>
              <a:defRPr/>
            </a:pPr>
            <a:r>
              <a:rPr lang="en-US" sz="788" dirty="0"/>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7996495" y="4324562"/>
            <a:ext cx="840791" cy="201465"/>
          </a:xfrm>
          <a:prstGeom prst="rect">
            <a:avLst/>
          </a:prstGeom>
          <a:noFill/>
        </p:spPr>
        <p:txBody>
          <a:bodyPr wrap="square" lIns="0" rIns="0" rtlCol="0">
            <a:spAutoFit/>
          </a:bodyPr>
          <a:lstStyle/>
          <a:p>
            <a:pPr algn="ctr" defTabSz="698226">
              <a:lnSpc>
                <a:spcPct val="90000"/>
              </a:lnSpc>
              <a:spcAft>
                <a:spcPts val="450"/>
              </a:spcAft>
              <a:defRPr/>
            </a:pPr>
            <a:r>
              <a:rPr lang="en-US" sz="788" kern="0" dirty="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5738009" y="3838158"/>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1592149" y="3838157"/>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3850633" y="4291715"/>
            <a:ext cx="1438716"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343500" y="3570710"/>
            <a:ext cx="8457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002049" y="2773732"/>
            <a:ext cx="1665524" cy="487829"/>
            <a:chOff x="426355" y="3345963"/>
            <a:chExt cx="2113994" cy="650530"/>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50669"/>
              <a:ext cx="560341"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T-SQL</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Java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50669"/>
              <a:ext cx="797014" cy="645824"/>
            </a:xfrm>
            <a:prstGeom prst="rect">
              <a:avLst/>
            </a:prstGeom>
            <a:ln>
              <a:noFill/>
            </a:ln>
          </p:spPr>
          <p:txBody>
            <a:bodyPr wrap="squar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SCALA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Node.js</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45963"/>
              <a:ext cx="712937"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Python</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Ruby</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01931" y="4774346"/>
            <a:ext cx="6783977" cy="299559"/>
          </a:xfrm>
          <a:prstGeom prst="rect">
            <a:avLst/>
          </a:prstGeom>
          <a:noFill/>
        </p:spPr>
        <p:txBody>
          <a:bodyPr wrap="square" lIns="68570" tIns="34285" rIns="68570" bIns="34285" rtlCol="0">
            <a:spAutoFit/>
          </a:bodyPr>
          <a:lstStyle/>
          <a:p>
            <a:pPr defTabSz="685669">
              <a:lnSpc>
                <a:spcPct val="90000"/>
              </a:lnSpc>
              <a:spcAft>
                <a:spcPts val="450"/>
              </a:spcAft>
              <a:defRPr/>
            </a:pPr>
            <a:r>
              <a:rPr lang="en-US" sz="600" dirty="0">
                <a:solidFill>
                  <a:srgbClr val="757575"/>
                </a:solidFill>
                <a:latin typeface="Segoe UI"/>
              </a:rPr>
              <a:t>All TPC Claims as of 1/19/2018.</a:t>
            </a:r>
          </a:p>
          <a:p>
            <a:pPr defTabSz="685669">
              <a:lnSpc>
                <a:spcPct val="90000"/>
              </a:lnSpc>
              <a:spcAft>
                <a:spcPts val="450"/>
              </a:spcAft>
              <a:defRPr/>
            </a:pPr>
            <a:r>
              <a:rPr lang="en-US" sz="600" baseline="30000" dirty="0">
                <a:solidFill>
                  <a:srgbClr val="757575"/>
                </a:solidFill>
                <a:latin typeface="Segoe UI"/>
              </a:rPr>
              <a:t>1 </a:t>
            </a:r>
            <a:r>
              <a:rPr lang="en-US" sz="600" dirty="0">
                <a:solidFill>
                  <a:srgbClr val="757575"/>
                </a:solidFill>
                <a:latin typeface="Segoe UI"/>
                <a:hlinkClick r:id="rId4"/>
              </a:rPr>
              <a:t>http://www.tpc.org/4081</a:t>
            </a:r>
            <a:r>
              <a:rPr lang="en-US" sz="600" dirty="0">
                <a:solidFill>
                  <a:srgbClr val="757575"/>
                </a:solidFill>
                <a:latin typeface="Segoe UI"/>
              </a:rPr>
              <a:t>; </a:t>
            </a:r>
            <a:r>
              <a:rPr lang="en-US" sz="600" baseline="30000" dirty="0">
                <a:solidFill>
                  <a:srgbClr val="757575"/>
                </a:solidFill>
                <a:latin typeface="Segoe UI"/>
              </a:rPr>
              <a:t>2 </a:t>
            </a:r>
            <a:r>
              <a:rPr lang="en-US" sz="600" dirty="0">
                <a:solidFill>
                  <a:srgbClr val="757575"/>
                </a:solidFill>
                <a:latin typeface="Segoe UI"/>
                <a:hlinkClick r:id="rId5"/>
              </a:rPr>
              <a:t>http://www.tpc.org/3331</a:t>
            </a:r>
            <a:r>
              <a:rPr lang="en-US" sz="600" dirty="0">
                <a:solidFill>
                  <a:srgbClr val="757575"/>
                </a:solidFill>
                <a:latin typeface="Segoe UI"/>
              </a:rPr>
              <a:t>; </a:t>
            </a:r>
            <a:r>
              <a:rPr lang="en-US" sz="600" baseline="30000" dirty="0">
                <a:solidFill>
                  <a:srgbClr val="757575"/>
                </a:solidFill>
                <a:latin typeface="Segoe UI"/>
              </a:rPr>
              <a:t>3 </a:t>
            </a:r>
            <a:r>
              <a:rPr lang="en-US" sz="600" dirty="0">
                <a:solidFill>
                  <a:srgbClr val="757575"/>
                </a:solidFill>
                <a:latin typeface="Segoe UI"/>
                <a:hlinkClick r:id="rId6"/>
              </a:rPr>
              <a:t>http://www.tpc.org/3326</a:t>
            </a:r>
            <a:r>
              <a:rPr lang="en-US" sz="600" dirty="0">
                <a:solidFill>
                  <a:srgbClr val="757575"/>
                </a:solidFill>
                <a:latin typeface="Segoe UI"/>
              </a:rPr>
              <a:t>; </a:t>
            </a:r>
            <a:r>
              <a:rPr lang="en-US" sz="600" baseline="30000" dirty="0">
                <a:solidFill>
                  <a:srgbClr val="757575"/>
                </a:solidFill>
                <a:latin typeface="Segoe UI"/>
              </a:rPr>
              <a:t>4 </a:t>
            </a:r>
            <a:r>
              <a:rPr lang="en-US" sz="600" dirty="0">
                <a:solidFill>
                  <a:srgbClr val="757575"/>
                </a:solidFill>
                <a:latin typeface="Segoe UI"/>
                <a:hlinkClick r:id="rId7"/>
              </a:rPr>
              <a:t>http://www.tpc.org/3321</a:t>
            </a:r>
            <a:r>
              <a:rPr lang="en-US" sz="600" dirty="0">
                <a:solidFill>
                  <a:srgbClr val="757575"/>
                </a:solidFill>
                <a:latin typeface="Segoe UI"/>
              </a:rPr>
              <a:t>; </a:t>
            </a:r>
            <a:r>
              <a:rPr lang="en-US" sz="600" baseline="30000" dirty="0">
                <a:solidFill>
                  <a:srgbClr val="757575"/>
                </a:solidFill>
                <a:latin typeface="Segoe UI"/>
              </a:rPr>
              <a:t>5 </a:t>
            </a:r>
            <a:r>
              <a:rPr lang="en-US" sz="600" dirty="0">
                <a:solidFill>
                  <a:srgbClr val="757575"/>
                </a:solidFill>
                <a:latin typeface="Segoe UI"/>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1907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Intelligence over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297853" y="2691848"/>
            <a:ext cx="1419785" cy="569708"/>
          </a:xfrm>
          <a:prstGeom prst="rect">
            <a:avLst/>
          </a:prstGeom>
          <a:noFill/>
        </p:spPr>
        <p:txBody>
          <a:bodyPr wrap="square" lIns="68580" tIns="34290" rIns="68580" bIns="34290" rtlCol="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4386453" y="1814997"/>
            <a:ext cx="332649" cy="541059"/>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dirty="0">
                <a:gradFill>
                  <a:gsLst>
                    <a:gs pos="0">
                      <a:srgbClr val="505050"/>
                    </a:gs>
                    <a:gs pos="100000">
                      <a:srgbClr val="505050"/>
                    </a:gs>
                  </a:gsLst>
                </a:gradFill>
                <a:latin typeface="Segoe UI Semilight"/>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516259" y="3923542"/>
            <a:ext cx="462151" cy="356002"/>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8141828" y="4001305"/>
            <a:ext cx="550738" cy="263148"/>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7758000" y="1758565"/>
            <a:ext cx="795445" cy="597491"/>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white"/>
                </a:solidFill>
                <a:latin typeface="Segoe UI"/>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685800">
                  <a:defRPr/>
                </a:pPr>
                <a:endParaRPr lang="en-US" sz="1350" kern="0" dirty="0">
                  <a:solidFill>
                    <a:prstClr val="black"/>
                  </a:solidFill>
                  <a:latin typeface="Arial" charset="0"/>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5834860" y="1670993"/>
            <a:ext cx="184987" cy="141962"/>
          </a:xfrm>
          <a:prstGeom prst="rect">
            <a:avLst/>
          </a:prstGeom>
          <a:noFill/>
        </p:spPr>
        <p:txBody>
          <a:bodyPr wrap="none" lIns="68580" tIns="34290" rIns="68580" bIns="34290" rtlCol="0">
            <a:spAutoFit/>
          </a:bodyPr>
          <a:lstStyle/>
          <a:p>
            <a:pPr algn="r" defTabSz="685800">
              <a:lnSpc>
                <a:spcPct val="90000"/>
              </a:lnSpc>
              <a:spcAft>
                <a:spcPts val="450"/>
              </a:spcAft>
              <a:defRPr/>
            </a:pPr>
            <a:r>
              <a:rPr lang="en-US" sz="525" dirty="0">
                <a:gradFill>
                  <a:gsLst>
                    <a:gs pos="2917">
                      <a:prstClr val="black"/>
                    </a:gs>
                    <a:gs pos="30000">
                      <a:prstClr val="black"/>
                    </a:gs>
                  </a:gsLst>
                  <a:lin ang="5400000" scaled="0"/>
                </a:gradFill>
                <a:latin typeface="Segoe UI"/>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2263485" y="1729622"/>
            <a:ext cx="1045979" cy="801165"/>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648362" y="1831749"/>
            <a:ext cx="718767" cy="635854"/>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441197" y="711326"/>
            <a:ext cx="8338131" cy="1661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defTabSz="685775">
              <a:defRPr/>
            </a:pPr>
            <a:r>
              <a:rPr lang="en-US" sz="1200" dirty="0">
                <a:solidFill>
                  <a:sysClr val="windowText" lastClr="000000"/>
                </a:solidFill>
                <a:latin typeface="Segoe UI Semibold"/>
              </a:rPr>
              <a:t>Now with big data clusters</a:t>
            </a:r>
            <a:endParaRPr lang="en-US" sz="1350" dirty="0">
              <a:solidFill>
                <a:sysClr val="windowText" lastClr="000000"/>
              </a:solidFill>
              <a:latin typeface="Segoe UI Semibold"/>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853929" y="1742067"/>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spTree>
    <p:extLst>
      <p:ext uri="{BB962C8B-B14F-4D97-AF65-F5344CB8AC3E}">
        <p14:creationId xmlns:p14="http://schemas.microsoft.com/office/powerpoint/2010/main" val="39758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7A579F-53DB-4CA3-901F-C804E969DFA2}"/>
              </a:ext>
            </a:extLst>
          </p:cNvPr>
          <p:cNvSpPr txBox="1">
            <a:spLocks/>
          </p:cNvSpPr>
          <p:nvPr/>
        </p:nvSpPr>
        <p:spPr>
          <a:xfrm>
            <a:off x="15624" y="351415"/>
            <a:ext cx="2858900" cy="674653"/>
          </a:xfrm>
          <a:prstGeom prst="rect">
            <a:avLst/>
          </a:prstGeom>
        </p:spPr>
        <p:txBody>
          <a:bodyPr lIns="274281" tIns="274281">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spcBef>
                <a:spcPts val="900"/>
              </a:spcBef>
              <a:defRPr/>
            </a:pPr>
            <a:r>
              <a:rPr lang="en-US" sz="1200" spc="0" dirty="0">
                <a:solidFill>
                  <a:srgbClr val="0078D7"/>
                </a:solidFill>
                <a:latin typeface="Segoe UI Semilight" charset="0"/>
                <a:ea typeface="Segoe UI Semilight" charset="0"/>
                <a:cs typeface="Segoe UI Semilight" charset="0"/>
              </a:rPr>
              <a:t>Key New Functionality</a:t>
            </a:r>
          </a:p>
        </p:txBody>
      </p:sp>
      <p:grpSp>
        <p:nvGrpSpPr>
          <p:cNvPr id="6" name="Group 5">
            <a:extLst>
              <a:ext uri="{FF2B5EF4-FFF2-40B4-BE49-F238E27FC236}">
                <a16:creationId xmlns:a16="http://schemas.microsoft.com/office/drawing/2014/main" id="{811C47AC-9A86-406F-A892-A42778083AF3}"/>
              </a:ext>
            </a:extLst>
          </p:cNvPr>
          <p:cNvGrpSpPr/>
          <p:nvPr/>
        </p:nvGrpSpPr>
        <p:grpSpPr>
          <a:xfrm>
            <a:off x="3399741" y="641448"/>
            <a:ext cx="1941012" cy="2033409"/>
            <a:chOff x="7720721" y="2327445"/>
            <a:chExt cx="2639911" cy="2765578"/>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6"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2" y="3727823"/>
              <a:ext cx="690970" cy="391642"/>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4"/>
              <a:ext cx="554139"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1"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68746" y="3396210"/>
              <a:ext cx="1312914" cy="439527"/>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Intelligent </a:t>
              </a:r>
              <a:br>
                <a:rPr lang="en-US" sz="750" b="1" kern="0" dirty="0">
                  <a:ln>
                    <a:solidFill>
                      <a:srgbClr val="FFFFFF">
                        <a:alpha val="0"/>
                      </a:srgbClr>
                    </a:solidFill>
                  </a:ln>
                  <a:solidFill>
                    <a:srgbClr val="0078D7"/>
                  </a:solidFill>
                  <a:latin typeface="Segoe UI" charset="0"/>
                  <a:cs typeface="Segoe UI" charset="0"/>
                </a:rPr>
              </a:br>
              <a:r>
                <a:rPr lang="en-US" sz="75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0571" tIns="0" rIns="0" bIns="0" rtlCol="0" anchor="ctr"/>
            <a:lstStyle/>
            <a:p>
              <a:pPr algn="ctr" defTabSz="565676">
                <a:defRPr/>
              </a:pPr>
              <a:r>
                <a:rPr lang="en-US" sz="600" spc="186"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6632396" y="3891933"/>
            <a:ext cx="1148004" cy="266355"/>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6734464" y="3517478"/>
            <a:ext cx="1872629"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Modern Platforms with Compatibility</a:t>
            </a:r>
          </a:p>
        </p:txBody>
      </p:sp>
      <p:sp>
        <p:nvSpPr>
          <p:cNvPr id="37" name="Rectangle 36">
            <a:extLst>
              <a:ext uri="{FF2B5EF4-FFF2-40B4-BE49-F238E27FC236}">
                <a16:creationId xmlns:a16="http://schemas.microsoft.com/office/drawing/2014/main" id="{BA9C914E-3673-4125-9B03-285D0C1BAF01}"/>
              </a:ext>
            </a:extLst>
          </p:cNvPr>
          <p:cNvSpPr/>
          <p:nvPr/>
        </p:nvSpPr>
        <p:spPr>
          <a:xfrm>
            <a:off x="3399052" y="2950127"/>
            <a:ext cx="21194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4457" y="3873642"/>
            <a:ext cx="428906" cy="318401"/>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528513" y="1252551"/>
            <a:ext cx="718767" cy="635854"/>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734081" y="1162869"/>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37" y="2014028"/>
            <a:ext cx="428906" cy="318401"/>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618288" y="917080"/>
            <a:ext cx="720070"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331336" y="1813270"/>
            <a:ext cx="727748" cy="1970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62429" y="981158"/>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344" y="1129166"/>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0874" y="1698494"/>
            <a:ext cx="345486" cy="25105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6847956" y="943360"/>
            <a:ext cx="810418" cy="124315"/>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6958049" y="736855"/>
            <a:ext cx="603772" cy="334835"/>
          </a:xfrm>
          <a:prstGeom prst="rect">
            <a:avLst/>
          </a:prstGeom>
          <a:noFill/>
        </p:spPr>
        <p:txBody>
          <a:bodyPr wrap="square" rtlCol="0">
            <a:spAutoFit/>
          </a:bodyPr>
          <a:lstStyle/>
          <a:p>
            <a:pPr algn="ctr" defTabSz="685800">
              <a:defRPr/>
            </a:pPr>
            <a:r>
              <a:rPr lang="en-US" sz="788" kern="0" dirty="0">
                <a:solidFill>
                  <a:srgbClr val="0078D7"/>
                </a:solidFill>
                <a:latin typeface="Segoe UI"/>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7142653" y="493010"/>
            <a:ext cx="183311" cy="224397"/>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7430880" y="1799259"/>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7639603" y="2248300"/>
            <a:ext cx="570108" cy="213585"/>
          </a:xfrm>
          <a:prstGeom prst="rect">
            <a:avLst/>
          </a:prstGeom>
          <a:noFill/>
        </p:spPr>
        <p:txBody>
          <a:bodyPr wrap="square" rtlCol="0">
            <a:spAutoFit/>
          </a:bodyPr>
          <a:lstStyle/>
          <a:p>
            <a:pPr algn="ctr" defTabSz="685800">
              <a:defRPr/>
            </a:pPr>
            <a:r>
              <a:rPr lang="en-US" sz="788" kern="0" dirty="0">
                <a:solidFill>
                  <a:srgbClr val="0078D7"/>
                </a:solidFill>
                <a:latin typeface="Segoe UI"/>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7833001" y="2024953"/>
            <a:ext cx="183311" cy="224397"/>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7862499" y="1281900"/>
            <a:ext cx="124316" cy="638866"/>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7737469" y="718120"/>
            <a:ext cx="374375" cy="48015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7397067" y="2405040"/>
            <a:ext cx="258083" cy="339244"/>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7301824" y="618650"/>
            <a:ext cx="110616" cy="145403"/>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3467529" y="4061599"/>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3876769" y="3758834"/>
            <a:ext cx="1266971" cy="14807"/>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4091378" y="4459541"/>
            <a:ext cx="456541" cy="461409"/>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5152736" y="3182217"/>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5241489" y="3708415"/>
            <a:ext cx="313657" cy="315040"/>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5202295" y="4105513"/>
            <a:ext cx="351899" cy="606020"/>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3280342" y="3478173"/>
            <a:ext cx="374375" cy="48015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4649939" y="4172880"/>
            <a:ext cx="493802" cy="479407"/>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6778783" y="1294347"/>
            <a:ext cx="8915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Secure Enclaves</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1331335" y="1521782"/>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220225" y="2390478"/>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362429" y="2051015"/>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74956F2C-81A3-4741-9AEE-D9BF695FCA6E}"/>
              </a:ext>
            </a:extLst>
          </p:cNvPr>
          <p:cNvGrpSpPr/>
          <p:nvPr/>
        </p:nvGrpSpPr>
        <p:grpSpPr>
          <a:xfrm>
            <a:off x="5295557" y="2330501"/>
            <a:ext cx="280781" cy="360114"/>
            <a:chOff x="10344945" y="2179929"/>
            <a:chExt cx="401613" cy="515089"/>
          </a:xfrm>
        </p:grpSpPr>
        <p:sp>
          <p:nvSpPr>
            <p:cNvPr id="119" name="Rectangle 118">
              <a:extLst>
                <a:ext uri="{FF2B5EF4-FFF2-40B4-BE49-F238E27FC236}">
                  <a16:creationId xmlns:a16="http://schemas.microsoft.com/office/drawing/2014/main" id="{5A7CEE65-D856-4B2C-831D-40A33C91EA8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20" name="Freeform 188">
              <a:extLst>
                <a:ext uri="{FF2B5EF4-FFF2-40B4-BE49-F238E27FC236}">
                  <a16:creationId xmlns:a16="http://schemas.microsoft.com/office/drawing/2014/main" id="{5D490DF7-1888-4F3D-8C97-B3E947EF7A42}"/>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1" name="Rectangle 120">
            <a:extLst>
              <a:ext uri="{FF2B5EF4-FFF2-40B4-BE49-F238E27FC236}">
                <a16:creationId xmlns:a16="http://schemas.microsoft.com/office/drawing/2014/main" id="{A362D38A-ABEB-4CEC-A02C-E74211C877D8}"/>
              </a:ext>
            </a:extLst>
          </p:cNvPr>
          <p:cNvSpPr/>
          <p:nvPr/>
        </p:nvSpPr>
        <p:spPr>
          <a:xfrm>
            <a:off x="5120495" y="2149369"/>
            <a:ext cx="928459" cy="178960"/>
          </a:xfrm>
          <a:prstGeom prst="rect">
            <a:avLst/>
          </a:prstGeom>
        </p:spPr>
        <p:txBody>
          <a:bodyPr wrap="none">
            <a:spAutoFit/>
          </a:bodyPr>
          <a:lstStyle/>
          <a:p>
            <a:pPr algn="ctr" defTabSz="424257">
              <a:defRPr/>
            </a:pPr>
            <a:r>
              <a:rPr lang="en-US" sz="563" b="1" kern="0" dirty="0">
                <a:ln>
                  <a:solidFill>
                    <a:srgbClr val="FFFFFF">
                      <a:alpha val="0"/>
                    </a:srgbClr>
                  </a:solidFill>
                </a:ln>
                <a:solidFill>
                  <a:srgbClr val="0078D7"/>
                </a:solidFill>
                <a:latin typeface="Segoe UI" charset="0"/>
                <a:cs typeface="Segoe UI" charset="0"/>
              </a:rPr>
              <a:t>In-Memory Databases</a:t>
            </a:r>
          </a:p>
        </p:txBody>
      </p:sp>
      <p:pic>
        <p:nvPicPr>
          <p:cNvPr id="122" name="Graphic 121" descr="Processor">
            <a:extLst>
              <a:ext uri="{FF2B5EF4-FFF2-40B4-BE49-F238E27FC236}">
                <a16:creationId xmlns:a16="http://schemas.microsoft.com/office/drawing/2014/main" id="{8A014704-B3CF-403D-8E0F-EED69E2FC7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5772" y="2377333"/>
            <a:ext cx="342900" cy="342900"/>
          </a:xfrm>
          <a:prstGeom prst="rect">
            <a:avLst/>
          </a:prstGeom>
        </p:spPr>
      </p:pic>
      <p:pic>
        <p:nvPicPr>
          <p:cNvPr id="123" name="Google Shape;2221;p48">
            <a:extLst>
              <a:ext uri="{FF2B5EF4-FFF2-40B4-BE49-F238E27FC236}">
                <a16:creationId xmlns:a16="http://schemas.microsoft.com/office/drawing/2014/main" id="{DD898322-6DA7-438A-8B83-0C10B04AE863}"/>
              </a:ext>
            </a:extLst>
          </p:cNvPr>
          <p:cNvPicPr preferRelativeResize="0"/>
          <p:nvPr/>
        </p:nvPicPr>
        <p:blipFill rotWithShape="1">
          <a:blip r:embed="rId16">
            <a:alphaModFix/>
          </a:blip>
          <a:srcRect/>
          <a:stretch/>
        </p:blipFill>
        <p:spPr>
          <a:xfrm>
            <a:off x="8425633" y="3904041"/>
            <a:ext cx="262298" cy="280222"/>
          </a:xfrm>
          <a:prstGeom prst="rect">
            <a:avLst/>
          </a:prstGeom>
          <a:noFill/>
          <a:ln>
            <a:noFill/>
          </a:ln>
        </p:spPr>
      </p:pic>
      <p:sp>
        <p:nvSpPr>
          <p:cNvPr id="124" name="Rectangle 123">
            <a:extLst>
              <a:ext uri="{FF2B5EF4-FFF2-40B4-BE49-F238E27FC236}">
                <a16:creationId xmlns:a16="http://schemas.microsoft.com/office/drawing/2014/main" id="{E3072AAC-1441-41F8-AF6B-F74C991263B0}"/>
              </a:ext>
            </a:extLst>
          </p:cNvPr>
          <p:cNvSpPr/>
          <p:nvPr/>
        </p:nvSpPr>
        <p:spPr>
          <a:xfrm>
            <a:off x="894197" y="3070299"/>
            <a:ext cx="936475"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High Availability</a:t>
            </a:r>
          </a:p>
        </p:txBody>
      </p:sp>
      <p:sp>
        <p:nvSpPr>
          <p:cNvPr id="125" name="Title 2">
            <a:extLst>
              <a:ext uri="{FF2B5EF4-FFF2-40B4-BE49-F238E27FC236}">
                <a16:creationId xmlns:a16="http://schemas.microsoft.com/office/drawing/2014/main" id="{4732DD23-AA4F-434C-B5BF-D450CFE6BF91}"/>
              </a:ext>
            </a:extLst>
          </p:cNvPr>
          <p:cNvSpPr>
            <a:spLocks noGrp="1"/>
          </p:cNvSpPr>
          <p:nvPr>
            <p:ph type="title"/>
          </p:nvPr>
        </p:nvSpPr>
        <p:spPr>
          <a:xfrm>
            <a:off x="253385" y="104068"/>
            <a:ext cx="2839145" cy="415499"/>
          </a:xfrm>
        </p:spPr>
        <p:txBody>
          <a:bodyPr/>
          <a:lstStyle/>
          <a:p>
            <a:r>
              <a:rPr lang="en-US" dirty="0">
                <a:solidFill>
                  <a:schemeClr val="accent1"/>
                </a:solidFill>
              </a:rPr>
              <a:t>SQL Server 2019</a:t>
            </a:r>
            <a:endParaRPr lang="en-US" dirty="0"/>
          </a:p>
        </p:txBody>
      </p:sp>
      <p:cxnSp>
        <p:nvCxnSpPr>
          <p:cNvPr id="128" name="Straight Arrow Connector 127">
            <a:extLst>
              <a:ext uri="{FF2B5EF4-FFF2-40B4-BE49-F238E27FC236}">
                <a16:creationId xmlns:a16="http://schemas.microsoft.com/office/drawing/2014/main" id="{826A800F-D7AE-4163-AC71-81900F6ECBCE}"/>
              </a:ext>
            </a:extLst>
          </p:cNvPr>
          <p:cNvCxnSpPr>
            <a:cxnSpLocks/>
          </p:cNvCxnSpPr>
          <p:nvPr/>
        </p:nvCxnSpPr>
        <p:spPr>
          <a:xfrm>
            <a:off x="776692" y="3879591"/>
            <a:ext cx="935407" cy="11359"/>
          </a:xfrm>
          <a:prstGeom prst="straightConnector1">
            <a:avLst/>
          </a:prstGeom>
          <a:noFill/>
          <a:ln w="12700" cap="flat" cmpd="sng" algn="ctr">
            <a:solidFill>
              <a:srgbClr val="0078D7"/>
            </a:solidFill>
            <a:prstDash val="sysDash"/>
            <a:tailEnd type="triangle"/>
          </a:ln>
          <a:effectLst/>
        </p:spPr>
      </p:cxnSp>
      <p:cxnSp>
        <p:nvCxnSpPr>
          <p:cNvPr id="129" name="Connector: Elbow 119">
            <a:extLst>
              <a:ext uri="{FF2B5EF4-FFF2-40B4-BE49-F238E27FC236}">
                <a16:creationId xmlns:a16="http://schemas.microsoft.com/office/drawing/2014/main" id="{843DF167-5E25-489C-BA42-0A4B30FDAEDD}"/>
              </a:ext>
            </a:extLst>
          </p:cNvPr>
          <p:cNvCxnSpPr>
            <a:cxnSpLocks/>
          </p:cNvCxnSpPr>
          <p:nvPr/>
        </p:nvCxnSpPr>
        <p:spPr>
          <a:xfrm>
            <a:off x="766751" y="3986303"/>
            <a:ext cx="935980" cy="473239"/>
          </a:xfrm>
          <a:prstGeom prst="bentConnector3">
            <a:avLst>
              <a:gd name="adj1" fmla="val 50000"/>
            </a:avLst>
          </a:prstGeom>
          <a:noFill/>
          <a:ln w="12700" cap="flat" cmpd="sng" algn="ctr">
            <a:solidFill>
              <a:srgbClr val="0078D7"/>
            </a:solidFill>
            <a:prstDash val="sysDash"/>
            <a:tailEnd type="triangle"/>
          </a:ln>
          <a:effectLst/>
        </p:spPr>
      </p:cxnSp>
      <p:grpSp>
        <p:nvGrpSpPr>
          <p:cNvPr id="130" name="Group 129">
            <a:extLst>
              <a:ext uri="{FF2B5EF4-FFF2-40B4-BE49-F238E27FC236}">
                <a16:creationId xmlns:a16="http://schemas.microsoft.com/office/drawing/2014/main" id="{5D5258DB-3472-41D7-B4F2-CB7076C696FB}"/>
              </a:ext>
            </a:extLst>
          </p:cNvPr>
          <p:cNvGrpSpPr/>
          <p:nvPr/>
        </p:nvGrpSpPr>
        <p:grpSpPr>
          <a:xfrm>
            <a:off x="485970" y="3773604"/>
            <a:ext cx="280781" cy="360114"/>
            <a:chOff x="10344945" y="2179929"/>
            <a:chExt cx="401613" cy="515089"/>
          </a:xfrm>
        </p:grpSpPr>
        <p:sp>
          <p:nvSpPr>
            <p:cNvPr id="131" name="Rectangle 130">
              <a:extLst>
                <a:ext uri="{FF2B5EF4-FFF2-40B4-BE49-F238E27FC236}">
                  <a16:creationId xmlns:a16="http://schemas.microsoft.com/office/drawing/2014/main" id="{B82AA848-C853-4E63-8F35-5781187F97E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2" name="Freeform 188">
              <a:extLst>
                <a:ext uri="{FF2B5EF4-FFF2-40B4-BE49-F238E27FC236}">
                  <a16:creationId xmlns:a16="http://schemas.microsoft.com/office/drawing/2014/main" id="{9DEB1AFA-5937-4D98-A5B3-FF570646B39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3" name="Group 132">
            <a:extLst>
              <a:ext uri="{FF2B5EF4-FFF2-40B4-BE49-F238E27FC236}">
                <a16:creationId xmlns:a16="http://schemas.microsoft.com/office/drawing/2014/main" id="{A23EAB92-ECF5-4574-9F06-8935AAC272D7}"/>
              </a:ext>
            </a:extLst>
          </p:cNvPr>
          <p:cNvGrpSpPr/>
          <p:nvPr/>
        </p:nvGrpSpPr>
        <p:grpSpPr>
          <a:xfrm>
            <a:off x="1838443" y="4232527"/>
            <a:ext cx="280781" cy="360114"/>
            <a:chOff x="10344945" y="2179929"/>
            <a:chExt cx="401613" cy="515089"/>
          </a:xfrm>
        </p:grpSpPr>
        <p:sp>
          <p:nvSpPr>
            <p:cNvPr id="134" name="Rectangle 133">
              <a:extLst>
                <a:ext uri="{FF2B5EF4-FFF2-40B4-BE49-F238E27FC236}">
                  <a16:creationId xmlns:a16="http://schemas.microsoft.com/office/drawing/2014/main" id="{9C146399-2162-4927-9FC4-7F590696B99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5" name="Freeform 188">
              <a:extLst>
                <a:ext uri="{FF2B5EF4-FFF2-40B4-BE49-F238E27FC236}">
                  <a16:creationId xmlns:a16="http://schemas.microsoft.com/office/drawing/2014/main" id="{8E868D5E-61AE-4C8C-BA24-12347A32F7C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6" name="Group 135">
            <a:extLst>
              <a:ext uri="{FF2B5EF4-FFF2-40B4-BE49-F238E27FC236}">
                <a16:creationId xmlns:a16="http://schemas.microsoft.com/office/drawing/2014/main" id="{1641A57A-B8BB-4333-9BBC-7EDC653D3968}"/>
              </a:ext>
            </a:extLst>
          </p:cNvPr>
          <p:cNvGrpSpPr/>
          <p:nvPr/>
        </p:nvGrpSpPr>
        <p:grpSpPr>
          <a:xfrm>
            <a:off x="1838443" y="3705212"/>
            <a:ext cx="280781" cy="360114"/>
            <a:chOff x="10344945" y="2179929"/>
            <a:chExt cx="401613" cy="515089"/>
          </a:xfrm>
        </p:grpSpPr>
        <p:sp>
          <p:nvSpPr>
            <p:cNvPr id="137" name="Rectangle 136">
              <a:extLst>
                <a:ext uri="{FF2B5EF4-FFF2-40B4-BE49-F238E27FC236}">
                  <a16:creationId xmlns:a16="http://schemas.microsoft.com/office/drawing/2014/main" id="{A262354D-C230-4187-9507-631B883D3997}"/>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8" name="Freeform 188">
              <a:extLst>
                <a:ext uri="{FF2B5EF4-FFF2-40B4-BE49-F238E27FC236}">
                  <a16:creationId xmlns:a16="http://schemas.microsoft.com/office/drawing/2014/main" id="{B7FB4757-8B11-44A9-9726-EAB14B493FB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139" name="Picture 138">
            <a:extLst>
              <a:ext uri="{FF2B5EF4-FFF2-40B4-BE49-F238E27FC236}">
                <a16:creationId xmlns:a16="http://schemas.microsoft.com/office/drawing/2014/main" id="{828DFE0E-8ADC-4DC5-BD8F-B853043170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157" y="3336452"/>
            <a:ext cx="428906" cy="318401"/>
          </a:xfrm>
          <a:prstGeom prst="rect">
            <a:avLst/>
          </a:prstGeom>
        </p:spPr>
      </p:pic>
      <p:pic>
        <p:nvPicPr>
          <p:cNvPr id="140" name="Google Shape;2221;p48">
            <a:extLst>
              <a:ext uri="{FF2B5EF4-FFF2-40B4-BE49-F238E27FC236}">
                <a16:creationId xmlns:a16="http://schemas.microsoft.com/office/drawing/2014/main" id="{24C9597A-6F81-4445-BF26-0F57123CA40C}"/>
              </a:ext>
            </a:extLst>
          </p:cNvPr>
          <p:cNvPicPr preferRelativeResize="0"/>
          <p:nvPr/>
        </p:nvPicPr>
        <p:blipFill rotWithShape="1">
          <a:blip r:embed="rId16">
            <a:alphaModFix/>
          </a:blip>
          <a:srcRect/>
          <a:stretch/>
        </p:blipFill>
        <p:spPr>
          <a:xfrm>
            <a:off x="1452334" y="3366851"/>
            <a:ext cx="262298" cy="280222"/>
          </a:xfrm>
          <a:prstGeom prst="rect">
            <a:avLst/>
          </a:prstGeom>
          <a:noFill/>
          <a:ln>
            <a:noFill/>
          </a:ln>
        </p:spPr>
      </p:pic>
      <p:pic>
        <p:nvPicPr>
          <p:cNvPr id="141" name="Picture 140">
            <a:extLst>
              <a:ext uri="{FF2B5EF4-FFF2-40B4-BE49-F238E27FC236}">
                <a16:creationId xmlns:a16="http://schemas.microsoft.com/office/drawing/2014/main" id="{1ECFA805-0CE4-4B7C-9EEC-ED09E3170740}"/>
              </a:ext>
            </a:extLst>
          </p:cNvPr>
          <p:cNvPicPr>
            <a:picLocks noChangeAspect="1"/>
          </p:cNvPicPr>
          <p:nvPr/>
        </p:nvPicPr>
        <p:blipFill>
          <a:blip r:embed="rId17">
            <a:duotone>
              <a:schemeClr val="accent1">
                <a:shade val="45000"/>
                <a:satMod val="135000"/>
              </a:schemeClr>
              <a:prstClr val="white"/>
            </a:duotone>
          </a:blip>
          <a:stretch>
            <a:fillRect/>
          </a:stretch>
        </p:blipFill>
        <p:spPr>
          <a:xfrm>
            <a:off x="314477" y="4229072"/>
            <a:ext cx="484657" cy="325516"/>
          </a:xfrm>
          <a:prstGeom prst="rect">
            <a:avLst/>
          </a:prstGeom>
          <a:solidFill>
            <a:schemeClr val="bg1"/>
          </a:solidFill>
          <a:ln w="0">
            <a:noFill/>
          </a:ln>
        </p:spPr>
      </p:pic>
    </p:spTree>
    <p:extLst>
      <p:ext uri="{BB962C8B-B14F-4D97-AF65-F5344CB8AC3E}">
        <p14:creationId xmlns:p14="http://schemas.microsoft.com/office/powerpoint/2010/main" val="191320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5" grpId="0"/>
      <p:bldP spid="116" grpId="0" animBg="1"/>
      <p:bldP spid="121" grpId="0"/>
      <p:bldP spid="1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3693225" y="204660"/>
            <a:ext cx="5253067" cy="484307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8" y="342901"/>
            <a:ext cx="2924288" cy="1661993"/>
          </a:xfrm>
        </p:spPr>
        <p:txBody>
          <a:bodyPr/>
          <a:lstStyle/>
          <a:p>
            <a:r>
              <a:rPr lang="en-US" dirty="0"/>
              <a:t>Intelligent Performance with SQL Server</a:t>
            </a:r>
            <a:br>
              <a:rPr lang="en-US" dirty="0"/>
            </a:br>
            <a:r>
              <a:rPr lang="en-US" sz="18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338855" y="2212410"/>
            <a:ext cx="3185160" cy="2385268"/>
          </a:xfrm>
        </p:spPr>
        <p:txBody>
          <a:bodyPr/>
          <a:lstStyle/>
          <a:p>
            <a:r>
              <a:rPr lang="en-US" b="1" dirty="0">
                <a:latin typeface="Segoe UI" panose="020B0502040204020203" pitchFamily="34" charset="0"/>
                <a:cs typeface="Segoe UI" panose="020B0502040204020203" pitchFamily="34" charset="0"/>
              </a:rPr>
              <a:t>Intelligent Query Processing</a:t>
            </a:r>
          </a:p>
          <a:p>
            <a:r>
              <a:rPr lang="en-US" dirty="0">
                <a:latin typeface="Segoe UI" panose="020B0502040204020203" pitchFamily="34" charset="0"/>
                <a:cs typeface="Segoe UI" panose="020B0502040204020203" pitchFamily="34" charset="0"/>
              </a:rPr>
              <a:t>Performance insights anytime and anywhere with </a:t>
            </a:r>
            <a:r>
              <a:rPr lang="en-US" b="1" dirty="0">
                <a:latin typeface="Segoe UI" panose="020B0502040204020203" pitchFamily="34" charset="0"/>
                <a:cs typeface="Segoe UI" panose="020B0502040204020203" pitchFamily="34" charset="0"/>
              </a:rPr>
              <a:t>Lightweight Query Profiling</a:t>
            </a:r>
          </a:p>
          <a:p>
            <a:r>
              <a:rPr lang="en-US" dirty="0">
                <a:latin typeface="Segoe UI" panose="020B0502040204020203" pitchFamily="34" charset="0"/>
                <a:cs typeface="Segoe UI" panose="020B0502040204020203" pitchFamily="34" charset="0"/>
              </a:rPr>
              <a:t>Accelerating I/O performance with </a:t>
            </a:r>
            <a:r>
              <a:rPr lang="en-US" b="1" dirty="0">
                <a:latin typeface="Segoe UI" panose="020B0502040204020203" pitchFamily="34" charset="0"/>
                <a:cs typeface="Segoe UI" panose="020B0502040204020203" pitchFamily="34" charset="0"/>
              </a:rPr>
              <a:t>Persistent Memory</a:t>
            </a:r>
          </a:p>
          <a:p>
            <a:r>
              <a:rPr lang="en-US" dirty="0" err="1">
                <a:latin typeface="Segoe UI" panose="020B0502040204020203" pitchFamily="34" charset="0"/>
                <a:cs typeface="Segoe UI" panose="020B0502040204020203" pitchFamily="34" charset="0"/>
              </a:rPr>
              <a:t>TempDB</a:t>
            </a:r>
            <a:r>
              <a:rPr lang="en-US" dirty="0">
                <a:latin typeface="Segoe UI" panose="020B0502040204020203" pitchFamily="34" charset="0"/>
                <a:cs typeface="Segoe UI" panose="020B0502040204020203" pitchFamily="34" charset="0"/>
              </a:rPr>
              <a:t>: It Just Runs Faster</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Memory-optimized </a:t>
            </a:r>
            <a:r>
              <a:rPr lang="en-US" b="1" dirty="0" err="1">
                <a:latin typeface="Segoe UI" panose="020B0502040204020203" pitchFamily="34" charset="0"/>
                <a:cs typeface="Segoe UI" panose="020B0502040204020203" pitchFamily="34" charset="0"/>
              </a:rPr>
              <a:t>TempDB</a:t>
            </a:r>
            <a:r>
              <a:rPr lang="en-US" b="1" dirty="0">
                <a:latin typeface="Segoe UI" panose="020B0502040204020203" pitchFamily="34" charset="0"/>
                <a:cs typeface="Segoe UI" panose="020B0502040204020203" pitchFamily="34" charset="0"/>
              </a:rPr>
              <a:t> Metadata</a:t>
            </a: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3CD28AC-ABB0-459E-B524-B9DD391F732F}"/>
              </a:ext>
            </a:extLst>
          </p:cNvPr>
          <p:cNvSpPr txBox="1"/>
          <p:nvPr/>
        </p:nvSpPr>
        <p:spPr>
          <a:xfrm>
            <a:off x="4320072" y="601592"/>
            <a:ext cx="4130803" cy="207749"/>
          </a:xfrm>
          <a:prstGeom prst="rect">
            <a:avLst/>
          </a:prstGeom>
          <a:noFill/>
        </p:spPr>
        <p:txBody>
          <a:bodyPr wrap="square" lIns="0" tIns="0" rIns="0" bIns="0" rtlCol="0">
            <a:spAutoFit/>
          </a:bodyPr>
          <a:lstStyle/>
          <a:p>
            <a:pPr algn="ctr" defTabSz="685775"/>
            <a:r>
              <a:rPr lang="en-US" sz="1350" b="1" dirty="0">
                <a:ln w="3175">
                  <a:noFill/>
                </a:ln>
                <a:solidFill>
                  <a:srgbClr val="0078D4"/>
                </a:solidFill>
                <a:latin typeface="Segoe UI Semibold"/>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5588797" y="1197628"/>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3957295" y="1816633"/>
            <a:ext cx="824864"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3957294"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3955390" y="3049845"/>
            <a:ext cx="828671"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4858051"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5759616"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6233237"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5424018"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4867198" y="1816633"/>
            <a:ext cx="1100813"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Table Variable</a:t>
            </a:r>
            <a:br>
              <a:rPr lang="en-US" sz="750" b="1" dirty="0">
                <a:solidFill>
                  <a:srgbClr val="1A1A1A">
                    <a:hueOff val="0"/>
                    <a:satOff val="0"/>
                    <a:lumOff val="0"/>
                    <a:alphaOff val="0"/>
                  </a:srgbClr>
                </a:solidFill>
                <a:latin typeface="Segoe UI"/>
              </a:rPr>
            </a:br>
            <a:r>
              <a:rPr lang="en-US" sz="750" b="1" dirty="0">
                <a:solidFill>
                  <a:srgbClr val="1A1A1A">
                    <a:hueOff val="0"/>
                    <a:satOff val="0"/>
                    <a:lumOff val="0"/>
                    <a:alphaOff val="0"/>
                  </a:srgbClr>
                </a:solidFill>
                <a:latin typeface="Segoe UI"/>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7007636"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7007636" y="2432439"/>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6053049"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7442410" y="2094887"/>
            <a:ext cx="0"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4045844" y="4823424"/>
            <a:ext cx="4433787" cy="115416"/>
          </a:xfrm>
          <a:prstGeom prst="rect">
            <a:avLst/>
          </a:prstGeom>
          <a:noFill/>
        </p:spPr>
        <p:txBody>
          <a:bodyPr wrap="square" lIns="0" tIns="0" rIns="0" bIns="0" rtlCol="0">
            <a:spAutoFit/>
          </a:bodyPr>
          <a:lstStyle/>
          <a:p>
            <a:pPr defTabSz="685775"/>
            <a:r>
              <a:rPr lang="en-US" sz="750" dirty="0">
                <a:gradFill>
                  <a:gsLst>
                    <a:gs pos="2917">
                      <a:srgbClr val="1A1A1A"/>
                    </a:gs>
                    <a:gs pos="30000">
                      <a:srgbClr val="1A1A1A"/>
                    </a:gs>
                  </a:gsLst>
                  <a:lin ang="5400000" scaled="0"/>
                </a:gradFill>
                <a:latin typeface="Segoe UI"/>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4650853" y="1813761"/>
            <a:ext cx="337551" cy="899804"/>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5101636" y="1362978"/>
            <a:ext cx="337551" cy="180137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4368774" y="2094887"/>
            <a:ext cx="953"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5809442" y="2688189"/>
            <a:ext cx="339151" cy="3841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6214051" y="2667739"/>
            <a:ext cx="339151" cy="42506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4368774" y="2710694"/>
            <a:ext cx="952" cy="3391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5026274" y="819335"/>
            <a:ext cx="340749" cy="165384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5550213" y="1343274"/>
            <a:ext cx="340749" cy="605967"/>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6085323" y="1414132"/>
            <a:ext cx="340749" cy="46425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6562616" y="936838"/>
            <a:ext cx="340749" cy="14188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7968152" y="1816632"/>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Scalar UDF</a:t>
            </a:r>
          </a:p>
          <a:p>
            <a:pPr algn="ctr" defTabSz="333375">
              <a:spcBef>
                <a:spcPct val="0"/>
              </a:spcBef>
              <a:spcAft>
                <a:spcPct val="35000"/>
              </a:spcAft>
            </a:pPr>
            <a:r>
              <a:rPr lang="en-US" sz="750" b="1" dirty="0">
                <a:solidFill>
                  <a:srgbClr val="1A1A1A">
                    <a:hueOff val="0"/>
                    <a:satOff val="0"/>
                    <a:lumOff val="0"/>
                    <a:alphaOff val="0"/>
                  </a:srgbClr>
                </a:solidFill>
                <a:latin typeface="Segoe UI"/>
              </a:rPr>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7442409" y="1646257"/>
            <a:ext cx="96051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8402925" y="1646257"/>
            <a:ext cx="0" cy="16297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3925368" y="156484"/>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441198" y="342900"/>
            <a:ext cx="3309709" cy="1246495"/>
          </a:xfrm>
        </p:spPr>
        <p:txBody>
          <a:bodyPr/>
          <a:lstStyle/>
          <a:p>
            <a:r>
              <a:rPr lang="en-US" dirty="0"/>
              <a:t>Mission critical security</a:t>
            </a:r>
            <a:br>
              <a:rPr lang="en-US" dirty="0"/>
            </a:br>
            <a:r>
              <a:rPr lang="en-US" sz="1800" dirty="0">
                <a:solidFill>
                  <a:schemeClr val="accent1"/>
                </a:solidFill>
              </a:rPr>
              <a:t>Confidential computing</a:t>
            </a:r>
            <a:r>
              <a:rPr lang="en-US" dirty="0">
                <a:solidFill>
                  <a:schemeClr val="accent1"/>
                </a:solidFill>
              </a:rPr>
              <a:t> </a:t>
            </a:r>
            <a:r>
              <a:rPr lang="en-US" sz="1800" dirty="0">
                <a:solidFill>
                  <a:schemeClr val="accent1"/>
                </a:solidFill>
              </a:rPr>
              <a:t> </a:t>
            </a:r>
            <a:endParaRPr lang="en-US" sz="1800" dirty="0"/>
          </a:p>
        </p:txBody>
      </p:sp>
      <p:sp>
        <p:nvSpPr>
          <p:cNvPr id="6" name="Text Placeholder 5"/>
          <p:cNvSpPr>
            <a:spLocks noGrp="1"/>
          </p:cNvSpPr>
          <p:nvPr>
            <p:ph type="body" sz="quarter" idx="10"/>
          </p:nvPr>
        </p:nvSpPr>
        <p:spPr>
          <a:xfrm>
            <a:off x="197962" y="2061634"/>
            <a:ext cx="3592361" cy="2231380"/>
          </a:xfrm>
        </p:spPr>
        <p:txBody>
          <a:bodyPr/>
          <a:lstStyle/>
          <a:p>
            <a:pPr marL="0" indent="0">
              <a:buNone/>
            </a:pPr>
            <a:r>
              <a:rPr lang="en-US" b="1" dirty="0">
                <a:latin typeface="Segoe UI" panose="020B0502040204020203" pitchFamily="34" charset="0"/>
                <a:cs typeface="Segoe UI" panose="020B0502040204020203" pitchFamily="34" charset="0"/>
              </a:rPr>
              <a:t>Always Encrypted </a:t>
            </a:r>
            <a:r>
              <a:rPr lang="en-US" dirty="0">
                <a:latin typeface="Segoe UI" panose="020B0502040204020203" pitchFamily="34" charset="0"/>
                <a:cs typeface="Segoe UI" panose="020B0502040204020203" pitchFamily="34" charset="0"/>
              </a:rPr>
              <a:t>with secure enclaves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Data Classification </a:t>
            </a:r>
            <a:r>
              <a:rPr lang="en-US" dirty="0">
                <a:latin typeface="Segoe UI" panose="020B0502040204020203" pitchFamily="34" charset="0"/>
                <a:cs typeface="Segoe UI" panose="020B0502040204020203" pitchFamily="34" charset="0"/>
              </a:rPr>
              <a:t>and auditing built-in</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TDE scan suspend </a:t>
            </a:r>
            <a:r>
              <a:rPr lang="en-US">
                <a:latin typeface="Segoe UI" panose="020B0502040204020203" pitchFamily="34" charset="0"/>
                <a:cs typeface="Segoe UI" panose="020B0502040204020203" pitchFamily="34" charset="0"/>
              </a:rPr>
              <a:t>and resume</a:t>
            </a:r>
            <a:endParaRPr lang="en-US"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Simplified certificate management</a:t>
            </a:r>
          </a:p>
        </p:txBody>
      </p:sp>
      <p:sp>
        <p:nvSpPr>
          <p:cNvPr id="4" name="Rectangle 3">
            <a:extLst>
              <a:ext uri="{FF2B5EF4-FFF2-40B4-BE49-F238E27FC236}">
                <a16:creationId xmlns:a16="http://schemas.microsoft.com/office/drawing/2014/main" id="{AA8E8A6B-C689-4CD0-91C2-28C931D3B887}"/>
              </a:ext>
            </a:extLst>
          </p:cNvPr>
          <p:cNvSpPr/>
          <p:nvPr/>
        </p:nvSpPr>
        <p:spPr>
          <a:xfrm>
            <a:off x="4530923" y="1423163"/>
            <a:ext cx="2445417" cy="1099836"/>
          </a:xfrm>
          <a:prstGeom prst="rect">
            <a:avLst/>
          </a:prstGeom>
          <a:noFill/>
          <a:ln w="12700" cap="flat" cmpd="sng" algn="ctr">
            <a:solidFill>
              <a:srgbClr val="0078D7"/>
            </a:solidFill>
            <a:prstDash val="dash"/>
          </a:ln>
          <a:effectLst/>
        </p:spPr>
        <p:txBody>
          <a:bodyPr rtlCol="0" anchor="ctr"/>
          <a:lstStyle/>
          <a:p>
            <a:pPr algn="ctr" defTabSz="685800">
              <a:defRPr/>
            </a:pPr>
            <a:endParaRPr lang="en-US" sz="1350" kern="0" dirty="0">
              <a:solidFill>
                <a:srgbClr val="FFFFFF"/>
              </a:solidFill>
              <a:latin typeface="Segoe UI"/>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5367975" y="2047418"/>
            <a:ext cx="732529"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5369012" y="2173949"/>
            <a:ext cx="730452"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5436720" y="1840913"/>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6884060" y="2047418"/>
            <a:ext cx="810418" cy="124315"/>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6982491" y="1840913"/>
            <a:ext cx="62709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6085276" y="2107182"/>
            <a:ext cx="732710" cy="300082"/>
          </a:xfrm>
          <a:prstGeom prst="rect">
            <a:avLst/>
          </a:prstGeom>
          <a:noFill/>
          <a:ln w="12700">
            <a:noFill/>
          </a:ln>
        </p:spPr>
        <p:txBody>
          <a:bodyPr wrap="square" lIns="68580" tIns="34290" rIns="68580" bIns="34290" rtlCol="0" anchor="ctr" anchorCtr="0">
            <a:spAutoFit/>
          </a:bodyPr>
          <a:lstStyle/>
          <a:p>
            <a:pPr algn="ctr" defTabSz="698495">
              <a:defRPr/>
            </a:pPr>
            <a:r>
              <a:rPr lang="en-US" sz="750" kern="0" dirty="0">
                <a:solidFill>
                  <a:srgbClr val="0078D7"/>
                </a:solidFill>
                <a:latin typeface="Segoe UI Semibold"/>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5642583" y="1617566"/>
            <a:ext cx="183311" cy="224397"/>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7178756" y="1597067"/>
            <a:ext cx="183311" cy="224397"/>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6219753" y="1686388"/>
            <a:ext cx="481731" cy="470495"/>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7466983" y="2903316"/>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7663242" y="3352358"/>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7869105" y="3129011"/>
            <a:ext cx="183311" cy="224397"/>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7898602" y="2385957"/>
            <a:ext cx="124316" cy="638866"/>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4745732" y="1784192"/>
            <a:ext cx="488235" cy="473031"/>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7773573" y="1822177"/>
            <a:ext cx="374375" cy="48015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4484432" y="2257223"/>
            <a:ext cx="258083" cy="339244"/>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7433170" y="3509097"/>
            <a:ext cx="258083" cy="339244"/>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7337927" y="1722708"/>
            <a:ext cx="110616" cy="145403"/>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4323735" y="426750"/>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PASS 2013_SpeakerTemplate_16x9.potx</Template>
  <TotalTime>4444</TotalTime>
  <Words>2604</Words>
  <Application>Microsoft Macintosh PowerPoint</Application>
  <PresentationFormat>On-screen Show (16:9)</PresentationFormat>
  <Paragraphs>556</Paragraphs>
  <Slides>25</Slides>
  <Notes>21</Notes>
  <HiddenSlides>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MS PGothic</vt:lpstr>
      <vt:lpstr>Arial</vt:lpstr>
      <vt:lpstr>Calibri</vt:lpstr>
      <vt:lpstr>Century Gothic</vt:lpstr>
      <vt:lpstr>Consolas</vt:lpstr>
      <vt:lpstr>Open Sans</vt:lpstr>
      <vt:lpstr>Segoe UI</vt:lpstr>
      <vt:lpstr>Segoe UI Black</vt:lpstr>
      <vt:lpstr>Segoe UI Light</vt:lpstr>
      <vt:lpstr>Segoe UI Semibold</vt:lpstr>
      <vt:lpstr>Segoe UI Semilight</vt:lpstr>
      <vt:lpstr>Wingdings</vt:lpstr>
      <vt:lpstr>Wingdings 3</vt:lpstr>
      <vt:lpstr>PASS 2013_SpeakerTemplate_16x9</vt:lpstr>
      <vt:lpstr>WHITE TEMPLATE</vt:lpstr>
      <vt:lpstr>5-50203_Microsoft_Ignite_Template</vt:lpstr>
      <vt:lpstr>PowerPoint Presentation</vt:lpstr>
      <vt:lpstr>Carlos Robles</vt:lpstr>
      <vt:lpstr>Modernizing the WideWorldImporters Company</vt:lpstr>
      <vt:lpstr>Azure Data Modernization Choices</vt:lpstr>
      <vt:lpstr>Demo</vt:lpstr>
      <vt:lpstr>Modernize with SQL Server 2019</vt:lpstr>
      <vt:lpstr>SQL Server 2019</vt:lpstr>
      <vt:lpstr>Intelligent Performance with SQL Server The intelligent database </vt:lpstr>
      <vt:lpstr>Mission critical security Confidential computing  </vt:lpstr>
      <vt:lpstr>High Availability Keep SQL Server running </vt:lpstr>
      <vt:lpstr>Enhancing the developer experience</vt:lpstr>
      <vt:lpstr>SQL Server 2019 and Linux and Containers</vt:lpstr>
      <vt:lpstr>Why SQL Server and Containers?</vt:lpstr>
      <vt:lpstr>SQL Server - Shared storage HA in Kubernetes</vt:lpstr>
      <vt:lpstr>SQL Server 2019  Always On Availability Groups on Kubernetes </vt:lpstr>
      <vt:lpstr>Demo</vt:lpstr>
      <vt:lpstr>What is SQL Server Polybase?</vt:lpstr>
      <vt:lpstr>SQL Server 2019: Data Virtualization</vt:lpstr>
      <vt:lpstr>SQL Server 2019 Big Data Clusters</vt:lpstr>
      <vt:lpstr>SQL Server Big Data Cluster Architecture</vt:lpstr>
      <vt:lpstr>The Customer Voice</vt:lpstr>
      <vt:lpstr>Migrate to the Modern SQL Server</vt:lpstr>
      <vt:lpstr>Questions?</vt:lpstr>
      <vt:lpstr>Learn more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Carlos Robles</cp:lastModifiedBy>
  <cp:revision>851</cp:revision>
  <dcterms:created xsi:type="dcterms:W3CDTF">2013-07-12T18:23:55Z</dcterms:created>
  <dcterms:modified xsi:type="dcterms:W3CDTF">2019-06-29T17:15:31Z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2019-05-22T21:07:00.5613170Z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2fd619c1-eb03-4a25-ae0a-fb5897740e41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